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1" r:id="rId4"/>
    <p:sldId id="526" r:id="rId5"/>
    <p:sldId id="529" r:id="rId6"/>
    <p:sldId id="527" r:id="rId7"/>
    <p:sldId id="528" r:id="rId8"/>
    <p:sldId id="427" r:id="rId9"/>
  </p:sldIdLst>
  <p:sldSz cx="12192000" cy="6858000"/>
  <p:notesSz cx="6858000" cy="9144000"/>
  <p:embeddedFontLst>
    <p:embeddedFont>
      <p:font typeface="方正大标宋_GBK" pitchFamily="65" charset="-122"/>
      <p:regular r:id="rId10"/>
    </p:embeddedFont>
    <p:embeddedFont>
      <p:font typeface="方正小标宋_GBK" pitchFamily="65" charset="-122"/>
      <p:regular r:id="rId11"/>
    </p:embeddedFont>
    <p:embeddedFont>
      <p:font typeface="方正黑体_GBK" pitchFamily="65" charset="-122"/>
      <p:regular r:id="rId12"/>
    </p:embeddedFont>
    <p:embeddedFont>
      <p:font typeface="NEU-BZ" pitchFamily="2" charset="-122"/>
      <p:regular r:id="rId13"/>
      <p:bold r:id="rId14"/>
      <p:italic r:id="rId15"/>
      <p:boldItalic r:id="rId16"/>
    </p:embeddedFont>
    <p:embeddedFont>
      <p:font typeface="new exer" pitchFamily="2" charset="0"/>
      <p:regular r:id="rId17"/>
    </p:embeddedFont>
    <p:embeddedFont>
      <p:font typeface="方正书宋_GBK" pitchFamily="65" charset="-122"/>
      <p:regular r:id="rId18"/>
    </p:embeddedFont>
    <p:embeddedFont>
      <p:font typeface="微软雅黑" pitchFamily="34" charset="-122"/>
      <p:regular r:id="rId19"/>
      <p:bold r:id="rId20"/>
    </p:embeddedFont>
    <p:embeddedFont>
      <p:font typeface="方正隶变_GBK" pitchFamily="65" charset="-122"/>
      <p:regular r:id="rId21"/>
    </p:embeddedFont>
    <p:embeddedFont>
      <p:font typeface="方正大标宋简体" charset="-122"/>
      <p:regular r:id="rId22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FFFFFF"/>
    <a:srgbClr val="56BFBE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-504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12.fntdata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font" Target="fonts/font1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23" Type="http://schemas.openxmlformats.org/officeDocument/2006/relationships/commentAuthors" Target="commentAuthors.xml"/><Relationship Id="rId10" Type="http://schemas.openxmlformats.org/officeDocument/2006/relationships/font" Target="fonts/font1.fntdata"/><Relationship Id="rId19" Type="http://schemas.openxmlformats.org/officeDocument/2006/relationships/font" Target="fonts/font10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5.fntdata"/><Relationship Id="rId22" Type="http://schemas.openxmlformats.org/officeDocument/2006/relationships/font" Target="fonts/font13.fntdata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0.xml"/><Relationship Id="rId4" Type="http://schemas.openxmlformats.org/officeDocument/2006/relationships/tags" Target="../tags/tag9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tags" Target="../tags/tag53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6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59.xml"/><Relationship Id="rId2" Type="http://schemas.openxmlformats.org/officeDocument/2006/relationships/tags" Target="../tags/tag58.xml"/><Relationship Id="rId1" Type="http://schemas.openxmlformats.org/officeDocument/2006/relationships/tags" Target="../tags/tag5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1.xml"/><Relationship Id="rId4" Type="http://schemas.openxmlformats.org/officeDocument/2006/relationships/tags" Target="../tags/tag60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5.xml"/><Relationship Id="rId4" Type="http://schemas.openxmlformats.org/officeDocument/2006/relationships/tags" Target="../tags/tag1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0.xml"/><Relationship Id="rId4" Type="http://schemas.openxmlformats.org/officeDocument/2006/relationships/tags" Target="../tags/tag19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4.xml"/><Relationship Id="rId3" Type="http://schemas.openxmlformats.org/officeDocument/2006/relationships/tags" Target="../tags/tag29.xml"/><Relationship Id="rId7" Type="http://schemas.openxmlformats.org/officeDocument/2006/relationships/tags" Target="../tags/tag33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8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2.xml"/><Relationship Id="rId4" Type="http://schemas.openxmlformats.org/officeDocument/2006/relationships/tags" Target="../tags/tag5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2026-3-27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tags" Target="../tags/tag6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4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第五课时 </a:t>
            </a:r>
            <a:r>
              <a:rPr lang="en-US" altLang="zh-CN" sz="6000" b="1" dirty="0">
                <a:latin typeface="Times New Roman" pitchFamily="18" charset="0"/>
                <a:ea typeface="方正大标宋_GBK" panose="03000509000000000000" pitchFamily="65" charset="-122"/>
                <a:cs typeface="Times New Roman" pitchFamily="18" charset="0"/>
              </a:rPr>
              <a:t>Hit it big</a:t>
            </a:r>
            <a:endParaRPr lang="zh-CN" altLang="en-US" sz="6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方正大标宋_GBK" panose="03000509000000000000" pitchFamily="65" charset="-122"/>
              <a:cs typeface="Times New Roman" pitchFamily="18" charset="0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三年级英语下册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9" name="矩形 8"/>
          <p:cNvSpPr/>
          <p:nvPr/>
        </p:nvSpPr>
        <p:spPr>
          <a:xfrm>
            <a:off x="505460" y="861094"/>
            <a:ext cx="6962069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一、根据描述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选择正确的图片。</a:t>
            </a:r>
            <a:endParaRPr lang="zh-CN" altLang="en-US" sz="3400" dirty="0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60" y="1682159"/>
            <a:ext cx="11185588" cy="1588204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649856" y="3526666"/>
            <a:ext cx="10944045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            )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1.I like the salad with grapes, bananas, beans and strawberries.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            )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2.I like the sandwich.It’s got chicken and cucumber.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            )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3.I like the sandwich.It’s got egg and tomato.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            )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4.I like the noodles with tomato and egg.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            )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5.Milk tea is good.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251478" y="3536830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240257" y="4439507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240257" y="4931969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254722" y="5424431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263501" y="5898104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E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8" name="矩形 7"/>
          <p:cNvSpPr/>
          <p:nvPr/>
        </p:nvSpPr>
        <p:spPr>
          <a:xfrm>
            <a:off x="505460" y="861095"/>
            <a:ext cx="10915914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二、给下列句子选择合适的答语。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有多余选项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(    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1.Do you like strawberries?</a:t>
            </a:r>
            <a:b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</a:b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(    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2.I like tomatoes.</a:t>
            </a:r>
            <a:b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</a:b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(    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3.Do you like apples,Sam and Amy?</a:t>
            </a:r>
            <a:b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</a:b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(    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4.Look!This is our breakfast.</a:t>
            </a:r>
            <a:b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</a:b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(    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5.Let’s get ready for breakfast.</a:t>
            </a:r>
            <a:endParaRPr lang="zh-CN" altLang="en-US" sz="3400" dirty="0"/>
          </a:p>
        </p:txBody>
      </p:sp>
      <p:sp>
        <p:nvSpPr>
          <p:cNvPr id="14" name="矩形 13"/>
          <p:cNvSpPr/>
          <p:nvPr/>
        </p:nvSpPr>
        <p:spPr>
          <a:xfrm>
            <a:off x="718870" y="4897594"/>
            <a:ext cx="9917501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A.Yes,I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am.                    B.We 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like it very much.</a:t>
            </a:r>
            <a:b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</a:b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C.Yes,I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do.                     D.No,we 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don’t.We like grapes.</a:t>
            </a:r>
            <a:b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</a:b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E.OK.Let’s get some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tomatoes.          F.OK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.</a:t>
            </a:r>
            <a:endParaRPr lang="zh-CN" altLang="en-US" sz="3400" dirty="0"/>
          </a:p>
        </p:txBody>
      </p:sp>
      <p:sp>
        <p:nvSpPr>
          <p:cNvPr id="15" name="矩形 14"/>
          <p:cNvSpPr/>
          <p:nvPr/>
        </p:nvSpPr>
        <p:spPr>
          <a:xfrm>
            <a:off x="1170866" y="152351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166942" y="2159082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E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166942" y="2869337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170866" y="3541763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194911" y="4209671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620560" y="4958370"/>
            <a:ext cx="10015811" cy="1601217"/>
          </a:xfrm>
          <a:prstGeom prst="rect">
            <a:avLst/>
          </a:prstGeom>
          <a:noFill/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125348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  <p:bldP spid="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0829649" cy="7725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三、情景选择</a:t>
            </a:r>
            <a:r>
              <a:rPr lang="zh-CN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17601" y="3214789"/>
            <a:ext cx="11131576" cy="26530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30000"/>
              </a:lnSpc>
            </a:pPr>
            <a:r>
              <a:rPr lang="en-US" altLang="zh-CN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          )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当你想表达你喜欢吃寿司时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你可以说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　　</a:t>
            </a:r>
            <a:r>
              <a:rPr lang="en-US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lvl="0" algn="just">
              <a:lnSpc>
                <a:spcPct val="130000"/>
              </a:lnSpc>
            </a:pPr>
            <a:r>
              <a:rPr lang="en-US" altLang="zh-CN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          )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当你想问对方是否喜欢下午茶时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你可以说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　　</a:t>
            </a:r>
            <a:r>
              <a:rPr lang="en-US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lvl="0" algn="just">
              <a:lnSpc>
                <a:spcPct val="130000"/>
              </a:lnSpc>
            </a:pPr>
            <a:r>
              <a:rPr lang="en-US" altLang="zh-CN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         )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当你想和你的妈妈一起准备早饭时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你可以说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　　</a:t>
            </a:r>
            <a:r>
              <a:rPr lang="en-US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lvl="0" algn="just">
              <a:lnSpc>
                <a:spcPct val="130000"/>
              </a:lnSpc>
            </a:pPr>
            <a:r>
              <a:rPr lang="en-US" altLang="zh-CN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          )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这道美食很好吃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你可以说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　　</a:t>
            </a:r>
            <a:r>
              <a:rPr lang="en-US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408271" y="1670482"/>
            <a:ext cx="8752937" cy="14527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A.Do you like afternoon tea?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B.Yummy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!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3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C.I like sushi.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  D.Let’s 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get ready for breakfast!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306116" y="1742467"/>
            <a:ext cx="9036956" cy="1380720"/>
          </a:xfrm>
          <a:prstGeom prst="rect">
            <a:avLst/>
          </a:prstGeom>
          <a:noFill/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137109" y="3274130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114667" y="3948329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65505" y="4592445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125888" y="5230134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48150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9343" y="861094"/>
            <a:ext cx="6516671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四、仿照例句写句子。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9343" y="1576831"/>
            <a:ext cx="6492803" cy="144030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45901" y="3296931"/>
            <a:ext cx="6035563" cy="149364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630056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1294" y="946407"/>
            <a:ext cx="6600192" cy="148624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2881" y="3116447"/>
            <a:ext cx="6669572" cy="1509640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="" xmlns:a16="http://schemas.microsoft.com/office/drawing/2014/main" id="{F5649E4F-29F7-40EB-A0A4-1E0C17810AAC}"/>
              </a:ext>
            </a:extLst>
          </p:cNvPr>
          <p:cNvSpPr/>
          <p:nvPr/>
        </p:nvSpPr>
        <p:spPr>
          <a:xfrm>
            <a:off x="3030530" y="3510767"/>
            <a:ext cx="3377848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00" dirty="0" smtClean="0">
                <a:solidFill>
                  <a:srgbClr val="E72582"/>
                </a:solidFill>
                <a:latin typeface="new exer" panose="02000000000000000000" pitchFamily="2" charset="0"/>
                <a:ea typeface="宋体" panose="02010600030101010101" pitchFamily="2" charset="-122"/>
              </a:rPr>
              <a:t>I </a:t>
            </a:r>
            <a:r>
              <a:rPr lang="en-US" altLang="zh-CN" sz="4200" dirty="0">
                <a:solidFill>
                  <a:srgbClr val="E72582"/>
                </a:solidFill>
                <a:latin typeface="new exer" panose="02000000000000000000" pitchFamily="2" charset="0"/>
                <a:ea typeface="宋体" panose="02010600030101010101" pitchFamily="2" charset="-122"/>
              </a:rPr>
              <a:t>don’t like apples.</a:t>
            </a:r>
            <a:endParaRPr lang="zh-CN" altLang="en-US" sz="4200" dirty="0">
              <a:solidFill>
                <a:srgbClr val="E72582"/>
              </a:solidFill>
              <a:latin typeface="new exer" panose="02000000000000000000" pitchFamily="2" charset="0"/>
              <a:ea typeface="宋体" panose="02010600030101010101" pitchFamily="2" charset="-122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F5649E4F-29F7-40EB-A0A4-1E0C17810AAC}"/>
              </a:ext>
            </a:extLst>
          </p:cNvPr>
          <p:cNvSpPr/>
          <p:nvPr/>
        </p:nvSpPr>
        <p:spPr>
          <a:xfrm>
            <a:off x="3090915" y="1319916"/>
            <a:ext cx="2401619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00" dirty="0" smtClean="0">
                <a:solidFill>
                  <a:srgbClr val="E72582"/>
                </a:solidFill>
                <a:latin typeface="new exer" panose="02000000000000000000" pitchFamily="2" charset="0"/>
                <a:ea typeface="宋体" panose="02010600030101010101" pitchFamily="2" charset="-122"/>
              </a:rPr>
              <a:t>I </a:t>
            </a:r>
            <a:r>
              <a:rPr lang="en-US" altLang="zh-CN" sz="4200" dirty="0">
                <a:solidFill>
                  <a:srgbClr val="E72582"/>
                </a:solidFill>
                <a:latin typeface="new exer" panose="02000000000000000000" pitchFamily="2" charset="0"/>
                <a:ea typeface="宋体" panose="02010600030101010101" pitchFamily="2" charset="-122"/>
              </a:rPr>
              <a:t>like grapes.</a:t>
            </a:r>
            <a:endParaRPr lang="zh-CN" altLang="en-US" sz="4200" dirty="0">
              <a:solidFill>
                <a:srgbClr val="E72582"/>
              </a:solidFill>
              <a:latin typeface="new exer" panose="02000000000000000000" pitchFamily="2" charset="0"/>
              <a:ea typeface="宋体" panose="0201060003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33079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5845" y="1042944"/>
            <a:ext cx="6457885" cy="146734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6761" y="3129387"/>
            <a:ext cx="6510264" cy="1477119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F5649E4F-29F7-40EB-A0A4-1E0C17810AAC}"/>
              </a:ext>
            </a:extLst>
          </p:cNvPr>
          <p:cNvSpPr/>
          <p:nvPr/>
        </p:nvSpPr>
        <p:spPr>
          <a:xfrm>
            <a:off x="3078843" y="1389421"/>
            <a:ext cx="2066591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00" dirty="0">
                <a:solidFill>
                  <a:srgbClr val="E72582"/>
                </a:solidFill>
                <a:latin typeface="new exer" panose="02000000000000000000" pitchFamily="2" charset="0"/>
                <a:ea typeface="宋体" panose="02010600030101010101" pitchFamily="2" charset="-122"/>
              </a:rPr>
              <a:t>I like beef.</a:t>
            </a:r>
            <a:endParaRPr lang="zh-CN" altLang="en-US" sz="4200" dirty="0">
              <a:solidFill>
                <a:srgbClr val="E72582"/>
              </a:solidFill>
              <a:latin typeface="new exer" panose="02000000000000000000" pitchFamily="2" charset="0"/>
              <a:ea typeface="宋体" panose="02010600030101010101" pitchFamily="2" charset="-122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F5649E4F-29F7-40EB-A0A4-1E0C17810AAC}"/>
              </a:ext>
            </a:extLst>
          </p:cNvPr>
          <p:cNvSpPr/>
          <p:nvPr/>
        </p:nvSpPr>
        <p:spPr>
          <a:xfrm>
            <a:off x="2958073" y="3493515"/>
            <a:ext cx="3031599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00" dirty="0">
                <a:solidFill>
                  <a:srgbClr val="E72582"/>
                </a:solidFill>
                <a:latin typeface="new exer" panose="02000000000000000000" pitchFamily="2" charset="0"/>
                <a:ea typeface="宋体" panose="02010600030101010101" pitchFamily="2" charset="-122"/>
              </a:rPr>
              <a:t>I don’t like fish.</a:t>
            </a:r>
            <a:endParaRPr lang="zh-CN" altLang="en-US" sz="4200" dirty="0">
              <a:solidFill>
                <a:srgbClr val="E72582"/>
              </a:solidFill>
              <a:latin typeface="new exer" panose="02000000000000000000" pitchFamily="2" charset="0"/>
              <a:ea typeface="宋体" panose="0201060003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092016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+mj-ea"/>
              </a:rPr>
              <a:t>外研社版</a:t>
            </a:r>
            <a:r>
              <a:rPr lang="en-US" altLang="zh-CN">
                <a:solidFill>
                  <a:schemeClr val="bg1"/>
                </a:solidFill>
                <a:latin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</a:rPr>
              <a:t>三年级英语下册</a:t>
            </a:r>
            <a:endParaRPr lang="zh-CN" altLang="en-US" dirty="0">
              <a:solidFill>
                <a:schemeClr val="bg1"/>
              </a:solidFill>
              <a:latin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66</TotalTime>
  <Words>231</Words>
  <Application>Microsoft Office PowerPoint</Application>
  <PresentationFormat>自定义</PresentationFormat>
  <Paragraphs>56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3" baseType="lpstr">
      <vt:lpstr>Arial</vt:lpstr>
      <vt:lpstr>宋体</vt:lpstr>
      <vt:lpstr>方正大标宋_GBK</vt:lpstr>
      <vt:lpstr>方正小标宋_GBK</vt:lpstr>
      <vt:lpstr>Times New Roman</vt:lpstr>
      <vt:lpstr>方正黑体_GBK</vt:lpstr>
      <vt:lpstr>汉仪雅酷黑 95W</vt:lpstr>
      <vt:lpstr>NEU-BZ</vt:lpstr>
      <vt:lpstr>new exer</vt:lpstr>
      <vt:lpstr>方正书宋_GBK</vt:lpstr>
      <vt:lpstr>微软雅黑</vt:lpstr>
      <vt:lpstr>方正隶变_GBK</vt:lpstr>
      <vt:lpstr>方正大标宋简体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237</cp:revision>
  <dcterms:created xsi:type="dcterms:W3CDTF">2019-06-19T02:08:00Z</dcterms:created>
  <dcterms:modified xsi:type="dcterms:W3CDTF">2026-03-27T07:48:23Z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2052-11.1.0.8838</vt:lpwstr>
  </property>
  <property fmtid="{D5CDD505-2E9C-101B-9397-08002B2CF9AE}" pid="3" name="ICV">
    <vt:lpwstr>0120116FAA4943239CF14053B68F4A85</vt:lpwstr>
  </property>
</Properties>
</file>