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5" r:id="rId3"/>
    <p:sldId id="489" r:id="rId4"/>
    <p:sldId id="520" r:id="rId5"/>
    <p:sldId id="526" r:id="rId6"/>
    <p:sldId id="527" r:id="rId7"/>
    <p:sldId id="427" r:id="rId8"/>
  </p:sldIdLst>
  <p:sldSz cx="12192000" cy="6858000"/>
  <p:notesSz cx="6858000" cy="9144000"/>
  <p:embeddedFontLst>
    <p:embeddedFont>
      <p:font typeface="Segoe UI Symbol" pitchFamily="34" charset="0"/>
      <p:regular r:id="rId9"/>
    </p:embeddedFont>
    <p:embeddedFont>
      <p:font typeface="MS Gothic" pitchFamily="49" charset="-128"/>
      <p:regular r:id="rId10"/>
    </p:embeddedFont>
    <p:embeddedFont>
      <p:font typeface="楷体" charset="-122"/>
      <p:regular r:id="rId11"/>
    </p:embeddedFont>
    <p:embeddedFont>
      <p:font typeface="方正黑体_GBK" pitchFamily="65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new exer" pitchFamily="2" charset="0"/>
      <p:regular r:id="rId15"/>
    </p:embeddedFont>
    <p:embeddedFont>
      <p:font typeface="方正小标宋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方正书宋_GBK" pitchFamily="65" charset="-122"/>
      <p:regular r:id="rId25"/>
    </p:embeddedFont>
    <p:embeddedFont>
      <p:font typeface="方正大标宋_GBK" pitchFamily="65" charset="-122"/>
      <p:regular r:id="rId26"/>
    </p:embeddedFont>
    <p:embeddedFont>
      <p:font typeface="方正隶变_GBK" pitchFamily="65" charset="-122"/>
      <p:regular r:id="rId27"/>
    </p:embeddedFont>
    <p:embeddedFont>
      <p:font typeface="方正大标宋简体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017281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58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第六课时 </a:t>
            </a:r>
            <a:endParaRPr lang="en-US" altLang="zh-CN" sz="5800" dirty="0" smtClean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5800" b="1" dirty="0" smtClean="0">
                <a:latin typeface="Times New Roman" pitchFamily="18" charset="0"/>
                <a:cs typeface="Times New Roman" pitchFamily="18" charset="0"/>
              </a:rPr>
              <a:t>Wrap </a:t>
            </a:r>
            <a:r>
              <a:rPr lang="en-US" altLang="zh-CN" sz="5800" b="1" dirty="0">
                <a:latin typeface="Times New Roman" pitchFamily="18" charset="0"/>
                <a:cs typeface="Times New Roman" pitchFamily="18" charset="0"/>
              </a:rPr>
              <a:t>up </a:t>
            </a:r>
            <a:r>
              <a:rPr lang="en-US" altLang="zh-CN" sz="5800" b="1" dirty="0" smtClean="0">
                <a:latin typeface="Times New Roman" pitchFamily="18" charset="0"/>
                <a:cs typeface="Times New Roman" pitchFamily="18" charset="0"/>
              </a:rPr>
              <a:t>—— </a:t>
            </a:r>
            <a:r>
              <a:rPr lang="en-US" altLang="zh-CN" sz="5800" b="1" dirty="0">
                <a:latin typeface="Times New Roman" pitchFamily="18" charset="0"/>
                <a:cs typeface="Times New Roman" pitchFamily="18" charset="0"/>
              </a:rPr>
              <a:t>Let’s explore</a:t>
            </a:r>
            <a:endParaRPr lang="zh-CN" altLang="zh-CN" sz="5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190445" y="3973658"/>
            <a:ext cx="1004114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078302" y="2032635"/>
            <a:ext cx="1015329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861094"/>
            <a:ext cx="11088442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一、请你将食物放进冰箱里。读一读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将单词的序号填入对应的横线上。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3526" r="2593"/>
          <a:stretch/>
        </p:blipFill>
        <p:spPr>
          <a:xfrm>
            <a:off x="569343" y="2229169"/>
            <a:ext cx="6202393" cy="399322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076536" y="2087439"/>
            <a:ext cx="4517366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A.cucumber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B.apple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C.fish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D.beef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E.orange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F.tomato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G.carrot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H.grapes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I.strawberry	J.chicken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K.bean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L.banana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04774" y="2197557"/>
            <a:ext cx="4589128" cy="3823266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73183" y="2844225"/>
            <a:ext cx="13692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AFGK</a:t>
            </a:r>
            <a:endParaRPr lang="zh-CN" altLang="en-US" sz="3200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14674" y="4208530"/>
            <a:ext cx="1486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BEHIL</a:t>
            </a:r>
            <a:endParaRPr lang="zh-CN" altLang="en-US" sz="3200" b="1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80452" y="5513855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CDJ</a:t>
            </a:r>
            <a:endParaRPr lang="zh-CN" altLang="en-US" sz="3200" b="1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45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8776808-B052-4FD9-B895-D45747AD5C68}"/>
              </a:ext>
            </a:extLst>
          </p:cNvPr>
          <p:cNvSpPr/>
          <p:nvPr/>
        </p:nvSpPr>
        <p:spPr>
          <a:xfrm>
            <a:off x="505459" y="902634"/>
            <a:ext cx="10501847" cy="4912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一、根据提示写单词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—Does she like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?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—Yes,she does.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I don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t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like                          .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I like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en-US" sz="3600" dirty="0"/>
          </a:p>
        </p:txBody>
      </p:sp>
      <p:pic>
        <p:nvPicPr>
          <p:cNvPr id="8" name="image142.jpeg">
            <a:extLst>
              <a:ext uri="{FF2B5EF4-FFF2-40B4-BE49-F238E27FC236}">
                <a16:creationId xmlns="" xmlns:a16="http://schemas.microsoft.com/office/drawing/2014/main" id="{C5E8DB61-D271-4047-88B0-8FEAA3D7C114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940200" y="1762593"/>
            <a:ext cx="1642943" cy="147843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709239"/>
            <a:ext cx="3688400" cy="147078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3961726" y="1985652"/>
            <a:ext cx="2702071" cy="76718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4882071" y="2010585"/>
            <a:ext cx="81624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milk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3053076" y="3915092"/>
            <a:ext cx="2702071" cy="76718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3528899" y="3950322"/>
            <a:ext cx="177324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cucumbers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1661352" y="4938753"/>
            <a:ext cx="2702071" cy="76718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2193509" y="4963686"/>
            <a:ext cx="16065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tomatoes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4D841CD-42D8-4788-B1F7-54074D6BCE89}"/>
              </a:ext>
            </a:extLst>
          </p:cNvPr>
          <p:cNvSpPr/>
          <p:nvPr/>
        </p:nvSpPr>
        <p:spPr>
          <a:xfrm>
            <a:off x="589471" y="1053814"/>
            <a:ext cx="102798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a rainbow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.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—Do you like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?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—No,I don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t.I like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en-US" sz="3600" dirty="0"/>
          </a:p>
        </p:txBody>
      </p:sp>
      <p:pic>
        <p:nvPicPr>
          <p:cNvPr id="8" name="image144.jpeg">
            <a:extLst>
              <a:ext uri="{FF2B5EF4-FFF2-40B4-BE49-F238E27FC236}">
                <a16:creationId xmlns="" xmlns:a16="http://schemas.microsoft.com/office/drawing/2014/main" id="{6C0F1FE1-DBBB-44B0-9166-6058FF05B4D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122058" y="877387"/>
            <a:ext cx="1671554" cy="1504177"/>
          </a:xfrm>
          <a:prstGeom prst="rect">
            <a:avLst/>
          </a:prstGeom>
        </p:spPr>
      </p:pic>
      <p:pic>
        <p:nvPicPr>
          <p:cNvPr id="9" name="image145.jpeg">
            <a:extLst>
              <a:ext uri="{FF2B5EF4-FFF2-40B4-BE49-F238E27FC236}">
                <a16:creationId xmlns="" xmlns:a16="http://schemas.microsoft.com/office/drawing/2014/main" id="{494A2B8F-7E3F-4AC5-9447-8163A5216D44}"/>
              </a:ext>
            </a:extLst>
          </p:cNvPr>
          <p:cNvPicPr/>
          <p:nvPr/>
        </p:nvPicPr>
        <p:blipFill rotWithShape="1">
          <a:blip r:embed="rId5"/>
          <a:srcRect r="22325"/>
          <a:stretch/>
        </p:blipFill>
        <p:spPr>
          <a:xfrm>
            <a:off x="7162443" y="3325046"/>
            <a:ext cx="4051897" cy="156426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3628174" y="1196019"/>
            <a:ext cx="2702071" cy="76718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4427749" y="1229265"/>
            <a:ext cx="105189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salad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3780574" y="3030559"/>
            <a:ext cx="2702071" cy="76718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4493883" y="3063805"/>
            <a:ext cx="138852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oranges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4200392" y="4123235"/>
            <a:ext cx="2702071" cy="76718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4913701" y="4165107"/>
            <a:ext cx="115448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apples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41079"/>
            <a:ext cx="1080027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三、连词成句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把序号写在横线上。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apples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she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Does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Milk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animal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Apples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plant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7105" y="254325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④②③①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2508" y="407013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②⑤③①④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2508" y="559700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①③④②⑤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882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四、读一读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根据句意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在喜欢的食物前面的方框中打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不喜欢的打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Segoe UI Symbol" panose="020B0502040204020203" pitchFamily="34" charset="0"/>
                <a:ea typeface="NEU-BZ" panose="02010600010101010101" pitchFamily="2" charset="-122"/>
                <a:cs typeface="Segoe UI Symbol" panose="020B0502040204020203" pitchFamily="34" charset="0"/>
              </a:rPr>
              <a:t>✕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1.I like apples.I don’t like bananas.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2.I like carrots.I don’t like beans.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3.I like oranges.I don’t like salad.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6306" y="2073926"/>
            <a:ext cx="4679085" cy="355122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7005848" y="2288041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6757740" y="3515885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8943914" y="476300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085550" y="21963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891963" y="341555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685624" y="462501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615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195</Words>
  <Application>Microsoft Office PowerPoint</Application>
  <PresentationFormat>自定义</PresentationFormat>
  <Paragraphs>67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Segoe UI Symbol</vt:lpstr>
      <vt:lpstr>MS Gothic</vt:lpstr>
      <vt:lpstr>楷体</vt:lpstr>
      <vt:lpstr>方正黑体_GBK</vt:lpstr>
      <vt:lpstr>微软雅黑</vt:lpstr>
      <vt:lpstr>new exer</vt:lpstr>
      <vt:lpstr>汉仪雅酷黑 95W</vt:lpstr>
      <vt:lpstr>方正小标宋_GBK</vt:lpstr>
      <vt:lpstr>Calibri</vt:lpstr>
      <vt:lpstr>NEU-BZ</vt:lpstr>
      <vt:lpstr>方正书宋_GBK</vt:lpstr>
      <vt:lpstr>方正大标宋_GBK</vt:lpstr>
      <vt:lpstr>Wingdings</vt:lpstr>
      <vt:lpstr>方正隶变_GBK</vt:lpstr>
      <vt:lpstr>Times New Roman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2026-03-27T07:45:45Z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