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25" r:id="rId4"/>
    <p:sldId id="537" r:id="rId5"/>
    <p:sldId id="538" r:id="rId6"/>
    <p:sldId id="539" r:id="rId7"/>
    <p:sldId id="540" r:id="rId8"/>
    <p:sldId id="534" r:id="rId9"/>
    <p:sldId id="541" r:id="rId10"/>
    <p:sldId id="535" r:id="rId11"/>
    <p:sldId id="536" r:id="rId12"/>
    <p:sldId id="530" r:id="rId13"/>
    <p:sldId id="531" r:id="rId14"/>
    <p:sldId id="543" r:id="rId15"/>
    <p:sldId id="520" r:id="rId16"/>
    <p:sldId id="532" r:id="rId17"/>
    <p:sldId id="427" r:id="rId18"/>
  </p:sldIdLst>
  <p:sldSz cx="12192000" cy="6858000"/>
  <p:notesSz cx="6858000" cy="9144000"/>
  <p:embeddedFontLst>
    <p:embeddedFont>
      <p:font typeface="方正小标宋_GBK" panose="03000509000000000000" pitchFamily="65" charset="-122"/>
      <p:regular r:id="rId19"/>
    </p:embeddedFont>
    <p:embeddedFont>
      <p:font typeface="方正隶变_GBK" panose="03000509000000000000" pitchFamily="65" charset="-122"/>
      <p:regular r:id="rId20"/>
    </p:embeddedFont>
    <p:embeddedFont>
      <p:font typeface="方正大标宋简体" panose="02010600030101010101" charset="-122"/>
      <p:regular r:id="rId21"/>
    </p:embeddedFont>
    <p:embeddedFont>
      <p:font typeface="微软雅黑" panose="020B0503020204020204" pitchFamily="34" charset="-122"/>
      <p:regular r:id="rId22"/>
      <p:bold r:id="rId23"/>
    </p:embeddedFont>
    <p:embeddedFont>
      <p:font typeface="方正大标宋_GBK" panose="03000509000000000000" pitchFamily="65" charset="-122"/>
      <p:regular r:id="rId24"/>
    </p:embeddedFont>
    <p:embeddedFont>
      <p:font typeface="new exer" panose="02000000000000000000" pitchFamily="2" charset="0"/>
      <p:regular r:id="rId25"/>
    </p:embeddedFont>
    <p:embeddedFont>
      <p:font typeface="方正黑体_GBK" panose="03000509000000000000" pitchFamily="65" charset="-122"/>
      <p:regular r:id="rId26"/>
    </p:embeddedFont>
    <p:embeddedFont>
      <p:font typeface="Calibri" panose="020F0502020204030204" pitchFamily="34" charset="0"/>
      <p:regular r:id="rId27"/>
      <p:bold r:id="rId28"/>
      <p:italic r:id="rId29"/>
      <p:boldItalic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9" d="100"/>
          <a:sy n="89" d="100"/>
        </p:scale>
        <p:origin x="518" y="77"/>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1.xml"/><Relationship Id="rId4" Type="http://schemas.openxmlformats.org/officeDocument/2006/relationships/tags" Target="../tags/tag3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2026/3/24</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2026/3/24</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lnSpc>
                <a:spcPct val="100000"/>
              </a:lnSpc>
            </a:pPr>
            <a:r>
              <a:rPr lang="en-US" altLang="zh-CN" sz="6000">
                <a:latin typeface="方正大标宋_GBK" panose="03000509000000000000" pitchFamily="65" charset="-122"/>
                <a:ea typeface="方正大标宋_GBK" panose="03000509000000000000" pitchFamily="65" charset="-122"/>
                <a:cs typeface="汉仪雅酷黑 95W" panose="020B0A04020202020204" charset="-122"/>
              </a:rPr>
              <a:t>Unit  6   </a:t>
            </a:r>
            <a:r>
              <a:rPr lang="zh-CN" altLang="en-US" sz="6000">
                <a:latin typeface="方正大标宋_GBK" panose="03000509000000000000" pitchFamily="65" charset="-122"/>
                <a:ea typeface="方正大标宋_GBK" panose="03000509000000000000" pitchFamily="65" charset="-122"/>
                <a:cs typeface="汉仪雅酷黑 95W" panose="020B0A04020202020204" charset="-122"/>
              </a:rPr>
              <a:t>综合训练</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4151144"/>
            <a:ext cx="2824811" cy="368300"/>
          </a:xfrm>
          <a:prstGeom prst="rect">
            <a:avLst/>
          </a:prstGeom>
          <a:noFill/>
        </p:spPr>
        <p:txBody>
          <a:bodyPr wrap="square" rtlCol="0">
            <a:spAutoFit/>
          </a:bodyPr>
          <a:lstStyle/>
          <a:p>
            <a:pPr algn="ctr"/>
            <a:r>
              <a:rPr lang="zh-CN" altLang="en-US">
                <a:solidFill>
                  <a:schemeClr val="bg1"/>
                </a:solidFill>
                <a:latin typeface="+mj-ea"/>
                <a:ea typeface="+mj-ea"/>
              </a:rPr>
              <a:t>外研社版</a:t>
            </a:r>
            <a:r>
              <a:rPr lang="en-US" altLang="zh-CN">
                <a:solidFill>
                  <a:schemeClr val="bg1"/>
                </a:solidFill>
                <a:latin typeface="+mj-ea"/>
                <a:ea typeface="+mj-ea"/>
              </a:rPr>
              <a:t> </a:t>
            </a:r>
            <a:r>
              <a:rPr lang="zh-CN" altLang="en-US">
                <a:solidFill>
                  <a:schemeClr val="bg1"/>
                </a:solidFill>
                <a:latin typeface="+mj-ea"/>
                <a:ea typeface="+mj-ea"/>
              </a:rPr>
              <a:t>三年级英语下册</a:t>
            </a:r>
            <a:endParaRPr lang="zh-CN" altLang="en-US" dirty="0">
              <a:solidFill>
                <a:schemeClr val="bg1"/>
              </a:solidFill>
              <a:latin typeface="+mj-ea"/>
              <a:ea typeface="+mj-ea"/>
            </a:endParaRPr>
          </a:p>
        </p:txBody>
      </p:sp>
      <p:sp>
        <p:nvSpPr>
          <p:cNvPr id="2" name="文本框 1"/>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03848" y="841079"/>
            <a:ext cx="11119449" cy="5586145"/>
          </a:xfrm>
          <a:prstGeom prst="rect">
            <a:avLst/>
          </a:prstGeom>
        </p:spPr>
        <p:txBody>
          <a:bodyPr wrap="square">
            <a:spAutoFit/>
          </a:bodyPr>
          <a:lstStyle/>
          <a:p>
            <a:pPr>
              <a:lnSpc>
                <a:spcPct val="150000"/>
              </a:lnSpc>
              <a:spcAft>
                <a:spcPts val="0"/>
              </a:spcAft>
            </a:pPr>
            <a:r>
              <a:rPr lang="zh-CN" altLang="zh-CN" sz="3400" dirty="0">
                <a:latin typeface="Times New Roman" panose="02020603050405020304" pitchFamily="18" charset="0"/>
                <a:ea typeface="方正黑体_GBK" panose="03000509000000000000" pitchFamily="65" charset="-122"/>
                <a:cs typeface="Times New Roman" panose="02020603050405020304" pitchFamily="18" charset="0"/>
              </a:rPr>
              <a:t>七、从方框中选择合适的词汇</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方正黑体_GBK" panose="03000509000000000000" pitchFamily="65" charset="-122"/>
                <a:cs typeface="Times New Roman" panose="02020603050405020304" pitchFamily="18" charset="0"/>
              </a:rPr>
              <a:t>补全句子。</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like</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for</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on</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from...to...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1.What does Daming do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Sunday?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2.I play basketball with my friends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half past nine.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3.Sally goes to school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Monday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Friday.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4.I want to make a card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Grandma Qi.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3400" dirty="0">
                <a:latin typeface="Times New Roman" panose="02020603050405020304" pitchFamily="18" charset="0"/>
                <a:ea typeface="宋体" panose="02010600030101010101" pitchFamily="2" charset="-122"/>
              </a:rPr>
              <a:t>5.I have many hobbies,</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rPr>
              <a:t> cooking and watching birds. </a:t>
            </a:r>
            <a:endParaRPr lang="zh-CN" altLang="en-US" sz="3400" dirty="0"/>
          </a:p>
        </p:txBody>
      </p:sp>
      <p:sp>
        <p:nvSpPr>
          <p:cNvPr id="6" name="矩形 5"/>
          <p:cNvSpPr/>
          <p:nvPr/>
        </p:nvSpPr>
        <p:spPr>
          <a:xfrm>
            <a:off x="5613130" y="2543254"/>
            <a:ext cx="620683"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on</a:t>
            </a:r>
            <a:endParaRPr lang="zh-CN" altLang="en-US" dirty="0">
              <a:solidFill>
                <a:srgbClr val="E72582"/>
              </a:solidFill>
            </a:endParaRPr>
          </a:p>
        </p:txBody>
      </p:sp>
      <p:sp>
        <p:nvSpPr>
          <p:cNvPr id="8" name="矩形 7"/>
          <p:cNvSpPr/>
          <p:nvPr/>
        </p:nvSpPr>
        <p:spPr>
          <a:xfrm>
            <a:off x="7234624" y="3326375"/>
            <a:ext cx="500458"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at</a:t>
            </a:r>
            <a:endParaRPr lang="zh-CN" altLang="en-US" dirty="0">
              <a:solidFill>
                <a:srgbClr val="E72582"/>
              </a:solidFill>
            </a:endParaRPr>
          </a:p>
        </p:txBody>
      </p:sp>
      <p:sp>
        <p:nvSpPr>
          <p:cNvPr id="9" name="矩形 8"/>
          <p:cNvSpPr/>
          <p:nvPr/>
        </p:nvSpPr>
        <p:spPr>
          <a:xfrm>
            <a:off x="4842997" y="4096010"/>
            <a:ext cx="1034257"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from</a:t>
            </a:r>
            <a:endParaRPr lang="zh-CN" altLang="en-US" dirty="0">
              <a:solidFill>
                <a:srgbClr val="E72582"/>
              </a:solidFill>
            </a:endParaRPr>
          </a:p>
        </p:txBody>
      </p:sp>
      <p:sp>
        <p:nvSpPr>
          <p:cNvPr id="10" name="矩形 9"/>
          <p:cNvSpPr/>
          <p:nvPr/>
        </p:nvSpPr>
        <p:spPr>
          <a:xfrm>
            <a:off x="8404419" y="4097551"/>
            <a:ext cx="524503"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to</a:t>
            </a:r>
            <a:endParaRPr lang="zh-CN" altLang="en-US" dirty="0">
              <a:solidFill>
                <a:srgbClr val="E72582"/>
              </a:solidFill>
            </a:endParaRPr>
          </a:p>
        </p:txBody>
      </p:sp>
      <p:sp>
        <p:nvSpPr>
          <p:cNvPr id="11" name="矩形 10"/>
          <p:cNvSpPr/>
          <p:nvPr/>
        </p:nvSpPr>
        <p:spPr>
          <a:xfrm>
            <a:off x="5272594" y="4888399"/>
            <a:ext cx="694421"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for</a:t>
            </a:r>
            <a:endParaRPr lang="zh-CN" altLang="en-US" dirty="0">
              <a:solidFill>
                <a:srgbClr val="E72582"/>
              </a:solidFill>
            </a:endParaRPr>
          </a:p>
        </p:txBody>
      </p:sp>
      <p:sp>
        <p:nvSpPr>
          <p:cNvPr id="12" name="矩形 11"/>
          <p:cNvSpPr/>
          <p:nvPr/>
        </p:nvSpPr>
        <p:spPr>
          <a:xfrm>
            <a:off x="4939977" y="5648766"/>
            <a:ext cx="840295"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rPr>
              <a:t>like</a:t>
            </a:r>
            <a:endParaRPr lang="zh-CN" altLang="en-US" dirty="0">
              <a:solidFill>
                <a:srgbClr val="E72582"/>
              </a:solidFill>
            </a:endParaRPr>
          </a:p>
        </p:txBody>
      </p:sp>
      <p:sp>
        <p:nvSpPr>
          <p:cNvPr id="13" name="矩形 12"/>
          <p:cNvSpPr/>
          <p:nvPr/>
        </p:nvSpPr>
        <p:spPr>
          <a:xfrm>
            <a:off x="2231472" y="1775951"/>
            <a:ext cx="7870060" cy="689393"/>
          </a:xfrm>
          <a:prstGeom prst="rect">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631077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11088442" cy="5324535"/>
          </a:xfrm>
          <a:prstGeom prst="rect">
            <a:avLst/>
          </a:prstGeom>
        </p:spPr>
        <p:txBody>
          <a:bodyPr wrap="square">
            <a:spAutoFit/>
          </a:bodyPr>
          <a:lstStyle/>
          <a:p>
            <a:pPr>
              <a:lnSpc>
                <a:spcPct val="200000"/>
              </a:lnSpc>
              <a:spcAft>
                <a:spcPts val="0"/>
              </a:spcAft>
            </a:pPr>
            <a:r>
              <a:rPr lang="zh-CN" altLang="zh-CN" sz="3400" dirty="0">
                <a:latin typeface="Times New Roman" panose="02020603050405020304" pitchFamily="18" charset="0"/>
                <a:ea typeface="方正黑体_GBK" panose="03000509000000000000" pitchFamily="65" charset="-122"/>
                <a:cs typeface="Times New Roman" panose="02020603050405020304" pitchFamily="18" charset="0"/>
              </a:rPr>
              <a:t>八、连词成句</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方正黑体_GBK" panose="03000509000000000000" pitchFamily="65" charset="-122"/>
                <a:cs typeface="Times New Roman" panose="02020603050405020304" pitchFamily="18" charset="0"/>
              </a:rPr>
              <a:t>把序号写在横线上。</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400" dirty="0">
                <a:latin typeface="Calibri" panose="020F0502020204030204" pitchFamily="34" charset="0"/>
                <a:ea typeface="宋体" panose="02010600030101010101" pitchFamily="2" charset="-122"/>
                <a:cs typeface="宋体" panose="02010600030101010101" pitchFamily="2" charset="-122"/>
              </a:rPr>
              <a:t>①</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not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②</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well</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③</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Ms Li</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④</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today</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⑤</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is</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spcAft>
                <a:spcPts val="0"/>
              </a:spcAft>
            </a:pP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400" dirty="0">
                <a:latin typeface="Calibri" panose="020F0502020204030204" pitchFamily="34" charset="0"/>
                <a:ea typeface="宋体" panose="02010600030101010101" pitchFamily="2" charset="-122"/>
                <a:cs typeface="宋体" panose="02010600030101010101" pitchFamily="2" charset="-122"/>
              </a:rPr>
              <a:t>①</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have</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②</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We</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③</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on</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④</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art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宋体" panose="02010600030101010101" pitchFamily="2" charset="-122"/>
              </a:rPr>
              <a:t>⑤</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Monday</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spcAft>
                <a:spcPts val="0"/>
              </a:spcAft>
            </a:pP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u="sng"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408271" y="3215585"/>
            <a:ext cx="2364750" cy="615553"/>
          </a:xfrm>
          <a:prstGeom prst="rect">
            <a:avLst/>
          </a:prstGeom>
        </p:spPr>
        <p:txBody>
          <a:bodyPr wrap="none">
            <a:spAutoFit/>
          </a:bodyPr>
          <a:lstStyle/>
          <a:p>
            <a:r>
              <a:rPr lang="zh-CN" altLang="zh-CN" sz="3400" dirty="0">
                <a:solidFill>
                  <a:srgbClr val="E72582"/>
                </a:solidFill>
                <a:latin typeface="Calibri" panose="020F0502020204030204" pitchFamily="34" charset="0"/>
                <a:ea typeface="宋体" panose="02010600030101010101" pitchFamily="2" charset="-122"/>
                <a:cs typeface="宋体" panose="02010600030101010101" pitchFamily="2" charset="-122"/>
              </a:rPr>
              <a:t>③⑤①②④</a:t>
            </a:r>
            <a:endParaRPr lang="zh-CN" altLang="en-US" dirty="0">
              <a:solidFill>
                <a:srgbClr val="E72582"/>
              </a:solidFill>
            </a:endParaRPr>
          </a:p>
        </p:txBody>
      </p:sp>
      <p:sp>
        <p:nvSpPr>
          <p:cNvPr id="8" name="矩形 7"/>
          <p:cNvSpPr/>
          <p:nvPr/>
        </p:nvSpPr>
        <p:spPr>
          <a:xfrm>
            <a:off x="1187014" y="5312334"/>
            <a:ext cx="2364750" cy="615553"/>
          </a:xfrm>
          <a:prstGeom prst="rect">
            <a:avLst/>
          </a:prstGeom>
        </p:spPr>
        <p:txBody>
          <a:bodyPr wrap="none">
            <a:spAutoFit/>
          </a:bodyPr>
          <a:lstStyle/>
          <a:p>
            <a:r>
              <a:rPr lang="zh-CN" altLang="zh-CN" sz="3400" dirty="0">
                <a:solidFill>
                  <a:srgbClr val="E72582"/>
                </a:solidFill>
                <a:latin typeface="Calibri" panose="020F0502020204030204" pitchFamily="34" charset="0"/>
                <a:ea typeface="宋体" panose="02010600030101010101" pitchFamily="2" charset="-122"/>
                <a:cs typeface="宋体" panose="02010600030101010101" pitchFamily="2" charset="-122"/>
              </a:rPr>
              <a:t>②①④③⑤</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2238971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a:extLst>
              <a:ext uri="{FF2B5EF4-FFF2-40B4-BE49-F238E27FC236}">
                <a16:creationId xmlns:a16="http://schemas.microsoft.com/office/drawing/2014/main" xmlns="" id="{187B03CD-1BEB-47C3-A2C5-520143858BED}"/>
              </a:ext>
            </a:extLst>
          </p:cNvPr>
          <p:cNvSpPr/>
          <p:nvPr/>
        </p:nvSpPr>
        <p:spPr>
          <a:xfrm>
            <a:off x="505461" y="884476"/>
            <a:ext cx="7068532" cy="5804153"/>
          </a:xfrm>
          <a:prstGeom prst="rect">
            <a:avLst/>
          </a:prstGeom>
        </p:spPr>
        <p:txBody>
          <a:bodyPr wrap="square">
            <a:spAutoFit/>
          </a:bodyPr>
          <a:lstStyle/>
          <a:p>
            <a:pPr>
              <a:lnSpc>
                <a:spcPct val="150000"/>
              </a:lnSpc>
              <a:spcAft>
                <a:spcPts val="0"/>
              </a:spcAft>
            </a:pPr>
            <a:r>
              <a:rPr lang="zh-CN" altLang="zh-CN" sz="3600">
                <a:latin typeface="Times New Roman" panose="02020603050405020304" pitchFamily="18" charset="0"/>
                <a:ea typeface="方正黑体_GBK" panose="03000509000000000000" pitchFamily="65" charset="-122"/>
                <a:cs typeface="Times New Roman" panose="02020603050405020304" pitchFamily="18" charset="0"/>
              </a:rPr>
              <a:t>九、选择合适的选项</a:t>
            </a:r>
            <a:r>
              <a:rPr lang="en-US" altLang="zh-CN" sz="3600">
                <a:latin typeface="Times New Roman" panose="02020603050405020304" pitchFamily="18" charset="0"/>
                <a:ea typeface="宋体" panose="02010600030101010101" pitchFamily="2" charset="-122"/>
                <a:cs typeface="Times New Roman" panose="02020603050405020304" pitchFamily="18" charset="0"/>
              </a:rPr>
              <a:t>,</a:t>
            </a:r>
            <a:r>
              <a:rPr lang="zh-CN" altLang="zh-CN" sz="3600">
                <a:latin typeface="Times New Roman" panose="02020603050405020304" pitchFamily="18" charset="0"/>
                <a:ea typeface="方正黑体_GBK" panose="03000509000000000000" pitchFamily="65" charset="-122"/>
                <a:cs typeface="Times New Roman" panose="02020603050405020304" pitchFamily="18" charset="0"/>
              </a:rPr>
              <a:t>补全对话。</a:t>
            </a:r>
            <a:endParaRPr lang="zh-CN" altLang="zh-CN" sz="360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3600">
                <a:latin typeface="Times New Roman" panose="02020603050405020304" pitchFamily="18" charset="0"/>
                <a:ea typeface="宋体" panose="02010600030101010101" pitchFamily="2" charset="-122"/>
              </a:rPr>
              <a:t>Sarah:What day is it today?</a:t>
            </a:r>
          </a:p>
          <a:p>
            <a:pPr>
              <a:lnSpc>
                <a:spcPct val="150000"/>
              </a:lnSpc>
            </a:pPr>
            <a:r>
              <a:rPr lang="en-US" altLang="zh-CN" sz="3600">
                <a:latin typeface="Times New Roman" panose="02020603050405020304" pitchFamily="18" charset="0"/>
                <a:ea typeface="宋体" panose="02010600030101010101" pitchFamily="2" charset="-122"/>
              </a:rPr>
              <a:t>Amy:1.</a:t>
            </a:r>
            <a:r>
              <a:rPr lang="zh-CN" altLang="zh-CN" sz="3600"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a:latin typeface="Times New Roman" panose="02020603050405020304" pitchFamily="18" charset="0"/>
                <a:ea typeface="宋体" panose="02010600030101010101" pitchFamily="2" charset="-122"/>
              </a:rPr>
              <a:t> </a:t>
            </a:r>
          </a:p>
          <a:p>
            <a:pPr>
              <a:lnSpc>
                <a:spcPct val="150000"/>
              </a:lnSpc>
            </a:pPr>
            <a:r>
              <a:rPr lang="en-US" altLang="zh-CN" sz="3600">
                <a:latin typeface="Times New Roman" panose="02020603050405020304" pitchFamily="18" charset="0"/>
                <a:ea typeface="宋体" panose="02010600030101010101" pitchFamily="2" charset="-122"/>
              </a:rPr>
              <a:t>Sarah:2.</a:t>
            </a:r>
            <a:r>
              <a:rPr lang="zh-CN" altLang="zh-CN" sz="3600"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a:latin typeface="Times New Roman" panose="02020603050405020304" pitchFamily="18" charset="0"/>
                <a:ea typeface="宋体" panose="02010600030101010101" pitchFamily="2" charset="-122"/>
              </a:rPr>
              <a:t> </a:t>
            </a:r>
          </a:p>
          <a:p>
            <a:pPr>
              <a:lnSpc>
                <a:spcPct val="150000"/>
              </a:lnSpc>
            </a:pPr>
            <a:r>
              <a:rPr lang="en-US" altLang="zh-CN" sz="3600">
                <a:latin typeface="Times New Roman" panose="02020603050405020304" pitchFamily="18" charset="0"/>
                <a:ea typeface="宋体" panose="02010600030101010101" pitchFamily="2" charset="-122"/>
              </a:rPr>
              <a:t>Amy:We have maths, Enlgish, </a:t>
            </a:r>
          </a:p>
          <a:p>
            <a:pPr>
              <a:lnSpc>
                <a:spcPct val="150000"/>
              </a:lnSpc>
            </a:pPr>
            <a:r>
              <a:rPr lang="en-US" altLang="zh-CN" sz="3600">
                <a:latin typeface="Times New Roman" panose="02020603050405020304" pitchFamily="18" charset="0"/>
                <a:ea typeface="宋体" panose="02010600030101010101" pitchFamily="2" charset="-122"/>
              </a:rPr>
              <a:t>art and science.</a:t>
            </a:r>
          </a:p>
          <a:p>
            <a:pPr>
              <a:lnSpc>
                <a:spcPct val="150000"/>
              </a:lnSpc>
            </a:pPr>
            <a:r>
              <a:rPr lang="en-US" altLang="zh-CN" sz="3600">
                <a:latin typeface="Times New Roman" panose="02020603050405020304" pitchFamily="18" charset="0"/>
                <a:ea typeface="宋体" panose="02010600030101010101" pitchFamily="2" charset="-122"/>
              </a:rPr>
              <a:t>Sarah:3.</a:t>
            </a:r>
            <a:r>
              <a:rPr lang="en-US" altLang="zh-CN" sz="3600">
                <a:latin typeface="Times New Roman" panose="02020603050405020304" pitchFamily="18" charset="0"/>
                <a:ea typeface="宋体" panose="02010600030101010101" pitchFamily="2" charset="-122"/>
                <a:cs typeface="Times New Roman" panose="02020603050405020304" pitchFamily="18" charset="0"/>
              </a:rPr>
              <a:t>______</a:t>
            </a:r>
            <a:r>
              <a:rPr lang="zh-CN" altLang="zh-CN" sz="3600" u="sng">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600"/>
          </a:p>
        </p:txBody>
      </p:sp>
      <p:sp>
        <p:nvSpPr>
          <p:cNvPr id="6" name="矩形 5">
            <a:extLst>
              <a:ext uri="{FF2B5EF4-FFF2-40B4-BE49-F238E27FC236}">
                <a16:creationId xmlns:a16="http://schemas.microsoft.com/office/drawing/2014/main" xmlns="" id="{2EF255D4-1CD1-4435-A249-1A9A771FA587}"/>
              </a:ext>
            </a:extLst>
          </p:cNvPr>
          <p:cNvSpPr/>
          <p:nvPr/>
        </p:nvSpPr>
        <p:spPr>
          <a:xfrm>
            <a:off x="6597734" y="1659418"/>
            <a:ext cx="4914181" cy="5133713"/>
          </a:xfrm>
          <a:prstGeom prst="rect">
            <a:avLst/>
          </a:prstGeom>
        </p:spPr>
        <p:txBody>
          <a:bodyPr wrap="square">
            <a:spAutoFit/>
          </a:bodyPr>
          <a:lstStyle/>
          <a:p>
            <a:pPr>
              <a:lnSpc>
                <a:spcPct val="130000"/>
              </a:lnSpc>
              <a:spcAft>
                <a:spcPts val="0"/>
              </a:spcAft>
            </a:pPr>
            <a:r>
              <a:rPr lang="en-US" altLang="zh-CN" sz="3600" dirty="0">
                <a:latin typeface="Times New Roman" panose="02020603050405020304" pitchFamily="18" charset="0"/>
                <a:ea typeface="宋体" panose="02010600030101010101" pitchFamily="2" charset="-122"/>
              </a:rPr>
              <a:t>A.What do you do on Sunday?</a:t>
            </a:r>
            <a:br>
              <a:rPr lang="en-US" altLang="zh-CN" sz="3600" dirty="0">
                <a:latin typeface="Times New Roman" panose="02020603050405020304" pitchFamily="18" charset="0"/>
                <a:ea typeface="宋体" panose="02010600030101010101" pitchFamily="2" charset="-122"/>
              </a:rPr>
            </a:b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B.What </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do we have on </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Friday?</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C.It</a:t>
            </a:r>
            <a:r>
              <a:rPr lang="en-US" altLang="zh-CN" sz="360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s Friday.</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D.Do you like science?</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E.Me too. </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a:extLst>
              <a:ext uri="{FF2B5EF4-FFF2-40B4-BE49-F238E27FC236}">
                <a16:creationId xmlns:a16="http://schemas.microsoft.com/office/drawing/2014/main" xmlns="" id="{648DF700-0F94-4EA8-B611-84003DA50AAA}"/>
              </a:ext>
            </a:extLst>
          </p:cNvPr>
          <p:cNvSpPr/>
          <p:nvPr/>
        </p:nvSpPr>
        <p:spPr>
          <a:xfrm>
            <a:off x="6599208" y="1794294"/>
            <a:ext cx="4804913" cy="48943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D26F2DE2-F9C0-4B39-98C4-7F32F6D2CA6B}"/>
              </a:ext>
            </a:extLst>
          </p:cNvPr>
          <p:cNvSpPr/>
          <p:nvPr/>
        </p:nvSpPr>
        <p:spPr>
          <a:xfrm>
            <a:off x="2249515" y="2635093"/>
            <a:ext cx="518091" cy="646331"/>
          </a:xfrm>
          <a:prstGeom prst="rect">
            <a:avLst/>
          </a:prstGeom>
        </p:spPr>
        <p:txBody>
          <a:bodyPr wrap="none">
            <a:spAutoFit/>
          </a:bodyPr>
          <a:lstStyle/>
          <a:p>
            <a:r>
              <a:rPr lang="en-US" altLang="zh-CN" sz="3600" b="1">
                <a:solidFill>
                  <a:srgbClr val="E72582"/>
                </a:solidFill>
                <a:latin typeface="Times New Roman" panose="02020603050405020304" pitchFamily="18" charset="0"/>
                <a:ea typeface="宋体" panose="02010600030101010101" pitchFamily="2" charset="-122"/>
              </a:rPr>
              <a:t>C</a:t>
            </a:r>
            <a:endParaRPr lang="zh-CN" altLang="en-US" sz="3600" b="1">
              <a:solidFill>
                <a:srgbClr val="E72582"/>
              </a:solidFill>
            </a:endParaRPr>
          </a:p>
        </p:txBody>
      </p:sp>
      <p:sp>
        <p:nvSpPr>
          <p:cNvPr id="10" name="矩形 9">
            <a:extLst>
              <a:ext uri="{FF2B5EF4-FFF2-40B4-BE49-F238E27FC236}">
                <a16:creationId xmlns:a16="http://schemas.microsoft.com/office/drawing/2014/main" xmlns="" id="{B8FB7BE9-B30A-4612-B5EC-48A77E3E05FD}"/>
              </a:ext>
            </a:extLst>
          </p:cNvPr>
          <p:cNvSpPr/>
          <p:nvPr/>
        </p:nvSpPr>
        <p:spPr>
          <a:xfrm>
            <a:off x="2418792" y="3456760"/>
            <a:ext cx="492443" cy="646331"/>
          </a:xfrm>
          <a:prstGeom prst="rect">
            <a:avLst/>
          </a:prstGeom>
        </p:spPr>
        <p:txBody>
          <a:bodyPr wrap="none">
            <a:spAutoFit/>
          </a:bodyPr>
          <a:lstStyle/>
          <a:p>
            <a:r>
              <a:rPr lang="en-US" altLang="zh-CN" sz="3600" b="1">
                <a:solidFill>
                  <a:srgbClr val="E72582"/>
                </a:solidFill>
                <a:latin typeface="Times New Roman" panose="02020603050405020304" pitchFamily="18" charset="0"/>
                <a:ea typeface="宋体" panose="02010600030101010101" pitchFamily="2" charset="-122"/>
              </a:rPr>
              <a:t>B</a:t>
            </a:r>
            <a:endParaRPr lang="zh-CN" altLang="en-US" sz="3600" b="1">
              <a:solidFill>
                <a:srgbClr val="E72582"/>
              </a:solidFill>
            </a:endParaRPr>
          </a:p>
        </p:txBody>
      </p:sp>
      <p:sp>
        <p:nvSpPr>
          <p:cNvPr id="11" name="矩形 10">
            <a:extLst>
              <a:ext uri="{FF2B5EF4-FFF2-40B4-BE49-F238E27FC236}">
                <a16:creationId xmlns:a16="http://schemas.microsoft.com/office/drawing/2014/main" xmlns="" id="{3D571F84-A4A4-4362-9EE2-927BB5F4D7FE}"/>
              </a:ext>
            </a:extLst>
          </p:cNvPr>
          <p:cNvSpPr/>
          <p:nvPr/>
        </p:nvSpPr>
        <p:spPr>
          <a:xfrm>
            <a:off x="2520174" y="5957921"/>
            <a:ext cx="518091" cy="646331"/>
          </a:xfrm>
          <a:prstGeom prst="rect">
            <a:avLst/>
          </a:prstGeom>
        </p:spPr>
        <p:txBody>
          <a:bodyPr wrap="none">
            <a:spAutoFit/>
          </a:bodyPr>
          <a:lstStyle/>
          <a:p>
            <a:r>
              <a:rPr lang="en-US" altLang="zh-CN" sz="3600" b="1">
                <a:solidFill>
                  <a:srgbClr val="E72582"/>
                </a:solidFill>
                <a:latin typeface="Times New Roman" panose="02020603050405020304" pitchFamily="18" charset="0"/>
                <a:ea typeface="宋体" panose="02010600030101010101" pitchFamily="2" charset="-122"/>
              </a:rPr>
              <a:t>D</a:t>
            </a:r>
            <a:endParaRPr lang="zh-CN" altLang="en-US" sz="3600" b="1">
              <a:solidFill>
                <a:srgbClr val="E72582"/>
              </a:solidFill>
            </a:endParaRPr>
          </a:p>
        </p:txBody>
      </p:sp>
    </p:spTree>
    <p:custDataLst>
      <p:tags r:id="rId1"/>
    </p:custDataLst>
    <p:extLst>
      <p:ext uri="{BB962C8B-B14F-4D97-AF65-F5344CB8AC3E}">
        <p14:creationId xmlns:p14="http://schemas.microsoft.com/office/powerpoint/2010/main" val="465619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6" name="矩形 5">
            <a:extLst>
              <a:ext uri="{FF2B5EF4-FFF2-40B4-BE49-F238E27FC236}">
                <a16:creationId xmlns:a16="http://schemas.microsoft.com/office/drawing/2014/main" xmlns="" id="{5AA2680E-369A-40CE-8DA0-AEDBB64C3B4F}"/>
              </a:ext>
            </a:extLst>
          </p:cNvPr>
          <p:cNvSpPr/>
          <p:nvPr/>
        </p:nvSpPr>
        <p:spPr>
          <a:xfrm>
            <a:off x="6633714" y="1070838"/>
            <a:ext cx="4804913" cy="48943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18D44E44-84E3-4385-BEB1-187AB4FFF451}"/>
              </a:ext>
            </a:extLst>
          </p:cNvPr>
          <p:cNvSpPr/>
          <p:nvPr/>
        </p:nvSpPr>
        <p:spPr>
          <a:xfrm>
            <a:off x="6633714" y="944314"/>
            <a:ext cx="4914181" cy="5072607"/>
          </a:xfrm>
          <a:prstGeom prst="rect">
            <a:avLst/>
          </a:prstGeom>
        </p:spPr>
        <p:txBody>
          <a:bodyPr wrap="square">
            <a:spAutoFit/>
          </a:bodyPr>
          <a:lstStyle/>
          <a:p>
            <a:pPr>
              <a:lnSpc>
                <a:spcPct val="130000"/>
              </a:lnSpc>
              <a:spcAft>
                <a:spcPts val="0"/>
              </a:spcAft>
            </a:pPr>
            <a:r>
              <a:rPr lang="en-US" altLang="zh-CN" sz="3600" dirty="0">
                <a:latin typeface="Times New Roman" panose="02020603050405020304" pitchFamily="18" charset="0"/>
                <a:ea typeface="宋体" panose="02010600030101010101" pitchFamily="2" charset="-122"/>
              </a:rPr>
              <a:t>A.What do you do on Sunday?</a:t>
            </a:r>
            <a:br>
              <a:rPr lang="en-US" altLang="zh-CN" sz="3600" dirty="0">
                <a:latin typeface="Times New Roman" panose="02020603050405020304" pitchFamily="18" charset="0"/>
                <a:ea typeface="宋体" panose="02010600030101010101" pitchFamily="2" charset="-122"/>
              </a:rPr>
            </a:br>
            <a:r>
              <a:rPr lang="en-US" altLang="zh-CN" sz="3600" dirty="0" smtClean="0">
                <a:latin typeface="Times New Roman" panose="02020603050405020304" pitchFamily="18" charset="0"/>
                <a:ea typeface="宋体" panose="02010600030101010101" pitchFamily="2" charset="-122"/>
                <a:cs typeface="Times New Roman" panose="02020603050405020304" pitchFamily="18" charset="0"/>
              </a:rPr>
              <a:t>B.What </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do we have on </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Friday?</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C.It</a:t>
            </a:r>
            <a:r>
              <a:rPr lang="en-US" altLang="zh-CN" sz="360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s Friday.</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D.Do you like science?</a:t>
            </a:r>
          </a:p>
          <a:p>
            <a:pPr>
              <a:lnSpc>
                <a:spcPct val="13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E.Me too. </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a:extLst>
              <a:ext uri="{FF2B5EF4-FFF2-40B4-BE49-F238E27FC236}">
                <a16:creationId xmlns:a16="http://schemas.microsoft.com/office/drawing/2014/main" xmlns="" id="{E1863BD8-46DE-48C7-8304-BC7060BE415D}"/>
              </a:ext>
            </a:extLst>
          </p:cNvPr>
          <p:cNvSpPr/>
          <p:nvPr/>
        </p:nvSpPr>
        <p:spPr>
          <a:xfrm>
            <a:off x="644105" y="964328"/>
            <a:ext cx="5989609" cy="4989507"/>
          </a:xfrm>
          <a:prstGeom prst="rect">
            <a:avLst/>
          </a:prstGeom>
        </p:spPr>
        <p:txBody>
          <a:bodyPr wrap="square">
            <a:spAutoFit/>
          </a:bodyPr>
          <a:lstStyle/>
          <a:p>
            <a:pPr>
              <a:lnSpc>
                <a:spcPct val="15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Amy:Yes.I like art and English,</a:t>
            </a:r>
          </a:p>
          <a:p>
            <a:pPr>
              <a:lnSpc>
                <a:spcPct val="15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too.What about you?</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Sarah:4.</a:t>
            </a:r>
            <a:r>
              <a:rPr lang="zh-CN" altLang="zh-CN" sz="36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Amy:5.</a:t>
            </a:r>
            <a:r>
              <a:rPr lang="zh-CN" altLang="zh-CN" sz="36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u="sng"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Sarah:I go swimming and visit my Grandma and Grandpa.</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a:extLst>
              <a:ext uri="{FF2B5EF4-FFF2-40B4-BE49-F238E27FC236}">
                <a16:creationId xmlns:a16="http://schemas.microsoft.com/office/drawing/2014/main" xmlns="" id="{387B93F7-A7E4-473E-8A85-A885E90DCDC7}"/>
              </a:ext>
            </a:extLst>
          </p:cNvPr>
          <p:cNvSpPr/>
          <p:nvPr/>
        </p:nvSpPr>
        <p:spPr>
          <a:xfrm>
            <a:off x="2539721" y="2687302"/>
            <a:ext cx="492443" cy="646331"/>
          </a:xfrm>
          <a:prstGeom prst="rect">
            <a:avLst/>
          </a:prstGeom>
        </p:spPr>
        <p:txBody>
          <a:bodyPr wrap="none">
            <a:spAutoFit/>
          </a:bodyPr>
          <a:lstStyle/>
          <a:p>
            <a:r>
              <a:rPr lang="en-US" altLang="zh-CN" sz="3600" b="1">
                <a:solidFill>
                  <a:srgbClr val="E72582"/>
                </a:solidFill>
                <a:latin typeface="Times New Roman" panose="02020603050405020304" pitchFamily="18" charset="0"/>
                <a:ea typeface="宋体" panose="02010600030101010101" pitchFamily="2" charset="-122"/>
                <a:cs typeface="Times New Roman" panose="02020603050405020304" pitchFamily="18" charset="0"/>
              </a:rPr>
              <a:t>E</a:t>
            </a:r>
            <a:endParaRPr lang="zh-CN" altLang="en-US" sz="3600" b="1">
              <a:solidFill>
                <a:srgbClr val="E72582"/>
              </a:solidFill>
            </a:endParaRPr>
          </a:p>
        </p:txBody>
      </p:sp>
      <p:sp>
        <p:nvSpPr>
          <p:cNvPr id="10" name="矩形 9">
            <a:extLst>
              <a:ext uri="{FF2B5EF4-FFF2-40B4-BE49-F238E27FC236}">
                <a16:creationId xmlns:a16="http://schemas.microsoft.com/office/drawing/2014/main" xmlns="" id="{28B75FA9-1F5A-4966-9210-BC6ECBC85291}"/>
              </a:ext>
            </a:extLst>
          </p:cNvPr>
          <p:cNvSpPr/>
          <p:nvPr/>
        </p:nvSpPr>
        <p:spPr>
          <a:xfrm>
            <a:off x="2539721" y="3540807"/>
            <a:ext cx="518091" cy="646331"/>
          </a:xfrm>
          <a:prstGeom prst="rect">
            <a:avLst/>
          </a:prstGeom>
        </p:spPr>
        <p:txBody>
          <a:bodyPr wrap="none">
            <a:spAutoFit/>
          </a:bodyPr>
          <a:lstStyle/>
          <a:p>
            <a:r>
              <a:rPr lang="en-US" altLang="zh-CN" sz="3600" b="1">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sz="3600" b="1">
              <a:solidFill>
                <a:srgbClr val="E72582"/>
              </a:solidFill>
            </a:endParaRPr>
          </a:p>
        </p:txBody>
      </p:sp>
    </p:spTree>
    <p:custDataLst>
      <p:tags r:id="rId1"/>
    </p:custDataLst>
    <p:extLst>
      <p:ext uri="{BB962C8B-B14F-4D97-AF65-F5344CB8AC3E}">
        <p14:creationId xmlns:p14="http://schemas.microsoft.com/office/powerpoint/2010/main" val="69269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1006455" cy="5479513"/>
          </a:xfrm>
          <a:prstGeom prst="rect">
            <a:avLst/>
          </a:prstGeom>
        </p:spPr>
        <p:txBody>
          <a:bodyPr wrap="square">
            <a:spAutoFit/>
          </a:bodyPr>
          <a:lstStyle/>
          <a:p>
            <a:pPr>
              <a:lnSpc>
                <a:spcPct val="110000"/>
              </a:lnSpc>
              <a:spcAft>
                <a:spcPts val="0"/>
              </a:spcAft>
            </a:pP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十、阅读短文</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完成下列任务。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10000"/>
              </a:lnSpc>
              <a:spcAft>
                <a:spcPts val="0"/>
              </a:spcAft>
            </a:pP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任务一</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根据短文内容</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按出现的顺序用</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给下列图片排序。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10000"/>
              </a:lnSpc>
              <a:spcAft>
                <a:spcPts val="0"/>
              </a:spcAft>
            </a:pP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Hello,my name is Jim.I have a happy weekend(</a:t>
            </a:r>
            <a:r>
              <a:rPr lang="zh-CN" altLang="zh-CN" sz="3200" dirty="0">
                <a:latin typeface="Times New Roman" panose="02020603050405020304" pitchFamily="18" charset="0"/>
                <a:ea typeface="宋体" panose="02010600030101010101" pitchFamily="2" charset="-122"/>
                <a:cs typeface="Times New Roman" panose="02020603050405020304" pitchFamily="18" charset="0"/>
              </a:rPr>
              <a:t>周末</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).On Saturday,I visit my grandpa and grandma and make some bookmarks and sticks for them.In the morning,I go to the farm to get some vegetables with my mum.In the afternoon,I play </a:t>
            </a:r>
            <a:r>
              <a:rPr lang="en-US" altLang="zh-CN" sz="3200" i="1" dirty="0">
                <a:latin typeface="Times New Roman" panose="02020603050405020304" pitchFamily="18" charset="0"/>
                <a:ea typeface="宋体" panose="02010600030101010101" pitchFamily="2" charset="-122"/>
                <a:cs typeface="Times New Roman" panose="02020603050405020304" pitchFamily="18" charset="0"/>
              </a:rPr>
              <a:t>weiqi</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 with my dad.He is good at it.In the evening,I watch Beijing opera with my grandpa on TV.It’s very interesting.On Sunday,I go home with my dad and my mum.I need to do my homework.What a busy weekend!</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696255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15" name="图片 14"/>
          <p:cNvPicPr>
            <a:picLocks noChangeAspect="1"/>
          </p:cNvPicPr>
          <p:nvPr/>
        </p:nvPicPr>
        <p:blipFill>
          <a:blip r:embed="rId4"/>
          <a:stretch>
            <a:fillRect/>
          </a:stretch>
        </p:blipFill>
        <p:spPr>
          <a:xfrm>
            <a:off x="439574" y="966421"/>
            <a:ext cx="11193111" cy="1901257"/>
          </a:xfrm>
          <a:prstGeom prst="rect">
            <a:avLst/>
          </a:prstGeom>
        </p:spPr>
      </p:pic>
      <p:sp>
        <p:nvSpPr>
          <p:cNvPr id="16" name="矩形 15"/>
          <p:cNvSpPr/>
          <p:nvPr/>
        </p:nvSpPr>
        <p:spPr>
          <a:xfrm>
            <a:off x="1206934" y="2252125"/>
            <a:ext cx="402674"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rPr>
              <a:t>5</a:t>
            </a:r>
            <a:endParaRPr lang="zh-CN" altLang="en-US" sz="3400" dirty="0">
              <a:solidFill>
                <a:srgbClr val="E72582"/>
              </a:solidFill>
            </a:endParaRPr>
          </a:p>
        </p:txBody>
      </p:sp>
      <p:sp>
        <p:nvSpPr>
          <p:cNvPr id="17" name="矩形 16"/>
          <p:cNvSpPr/>
          <p:nvPr/>
        </p:nvSpPr>
        <p:spPr>
          <a:xfrm>
            <a:off x="3448496" y="2314322"/>
            <a:ext cx="402674"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rPr>
              <a:t>4</a:t>
            </a:r>
            <a:endParaRPr lang="zh-CN" altLang="en-US" sz="3400" dirty="0">
              <a:solidFill>
                <a:srgbClr val="E72582"/>
              </a:solidFill>
            </a:endParaRPr>
          </a:p>
        </p:txBody>
      </p:sp>
      <p:sp>
        <p:nvSpPr>
          <p:cNvPr id="18" name="矩形 17"/>
          <p:cNvSpPr/>
          <p:nvPr/>
        </p:nvSpPr>
        <p:spPr>
          <a:xfrm>
            <a:off x="5746286" y="2297069"/>
            <a:ext cx="402674" cy="615553"/>
          </a:xfrm>
          <a:prstGeom prst="rect">
            <a:avLst/>
          </a:prstGeom>
        </p:spPr>
        <p:txBody>
          <a:bodyPr wrap="none">
            <a:spAutoFit/>
          </a:bodyPr>
          <a:lstStyle/>
          <a:p>
            <a:r>
              <a:rPr lang="en-US" altLang="zh-CN" sz="3400" dirty="0" smtClean="0">
                <a:solidFill>
                  <a:srgbClr val="E72582"/>
                </a:solidFill>
                <a:latin typeface="Times New Roman" panose="02020603050405020304" pitchFamily="18" charset="0"/>
                <a:ea typeface="宋体" panose="02010600030101010101" pitchFamily="2" charset="-122"/>
              </a:rPr>
              <a:t>2</a:t>
            </a:r>
            <a:endParaRPr lang="zh-CN" altLang="en-US" sz="3400" dirty="0">
              <a:solidFill>
                <a:srgbClr val="E72582"/>
              </a:solidFill>
            </a:endParaRPr>
          </a:p>
        </p:txBody>
      </p:sp>
      <p:sp>
        <p:nvSpPr>
          <p:cNvPr id="19" name="矩形 18"/>
          <p:cNvSpPr/>
          <p:nvPr/>
        </p:nvSpPr>
        <p:spPr>
          <a:xfrm>
            <a:off x="8044076" y="2313975"/>
            <a:ext cx="402674" cy="615553"/>
          </a:xfrm>
          <a:prstGeom prst="rect">
            <a:avLst/>
          </a:prstGeom>
        </p:spPr>
        <p:txBody>
          <a:bodyPr wrap="none">
            <a:spAutoFit/>
          </a:bodyPr>
          <a:lstStyle/>
          <a:p>
            <a:r>
              <a:rPr lang="en-US" altLang="zh-CN" sz="3400" dirty="0" smtClean="0">
                <a:solidFill>
                  <a:srgbClr val="E72582"/>
                </a:solidFill>
                <a:latin typeface="Times New Roman" panose="02020603050405020304" pitchFamily="18" charset="0"/>
                <a:ea typeface="宋体" panose="02010600030101010101" pitchFamily="2" charset="-122"/>
              </a:rPr>
              <a:t>1</a:t>
            </a:r>
            <a:endParaRPr lang="zh-CN" altLang="en-US" sz="3400" dirty="0">
              <a:solidFill>
                <a:srgbClr val="E72582"/>
              </a:solidFill>
            </a:endParaRPr>
          </a:p>
        </p:txBody>
      </p:sp>
      <p:sp>
        <p:nvSpPr>
          <p:cNvPr id="20" name="矩形 19"/>
          <p:cNvSpPr/>
          <p:nvPr/>
        </p:nvSpPr>
        <p:spPr>
          <a:xfrm>
            <a:off x="10367744" y="2313975"/>
            <a:ext cx="402674" cy="615553"/>
          </a:xfrm>
          <a:prstGeom prst="rect">
            <a:avLst/>
          </a:prstGeom>
        </p:spPr>
        <p:txBody>
          <a:bodyPr wrap="none">
            <a:spAutoFit/>
          </a:bodyPr>
          <a:lstStyle/>
          <a:p>
            <a:r>
              <a:rPr lang="en-US" altLang="zh-CN" sz="3400" dirty="0" smtClean="0">
                <a:solidFill>
                  <a:srgbClr val="E72582"/>
                </a:solidFill>
                <a:latin typeface="Times New Roman" panose="02020603050405020304" pitchFamily="18" charset="0"/>
                <a:ea typeface="宋体" panose="02010600030101010101" pitchFamily="2" charset="-122"/>
              </a:rPr>
              <a:t>3</a:t>
            </a:r>
            <a:endParaRPr lang="zh-CN" altLang="en-US" sz="3400" dirty="0">
              <a:solidFill>
                <a:srgbClr val="E72582"/>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8" name="矩形 7"/>
          <p:cNvSpPr/>
          <p:nvPr/>
        </p:nvSpPr>
        <p:spPr>
          <a:xfrm>
            <a:off x="505459" y="946407"/>
            <a:ext cx="11006455" cy="4278094"/>
          </a:xfrm>
          <a:prstGeom prst="rect">
            <a:avLst/>
          </a:prstGeom>
        </p:spPr>
        <p:txBody>
          <a:bodyPr wrap="square">
            <a:spAutoFit/>
          </a:bodyPr>
          <a:lstStyle/>
          <a:p>
            <a:pPr>
              <a:lnSpc>
                <a:spcPct val="200000"/>
              </a:lnSpc>
              <a:spcAft>
                <a:spcPts val="0"/>
              </a:spcAft>
            </a:pP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任务二</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根据短文内容判断正</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误</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(F)</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1.I go to the farm with my mum.</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2.I go home with my dad and my mum on Saturday.</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3.My dad is good at playing </a:t>
            </a:r>
            <a:r>
              <a:rPr lang="en-US" altLang="zh-CN" sz="3400" i="1" dirty="0">
                <a:latin typeface="Times New Roman" panose="02020603050405020304" pitchFamily="18" charset="0"/>
                <a:ea typeface="宋体" panose="02010600030101010101" pitchFamily="2" charset="-122"/>
                <a:cs typeface="Times New Roman" panose="02020603050405020304" pitchFamily="18" charset="0"/>
              </a:rPr>
              <a:t>weiqi</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1182889" y="2336220"/>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T</a:t>
            </a:r>
            <a:endParaRPr lang="zh-CN" altLang="en-US" b="1" dirty="0">
              <a:solidFill>
                <a:srgbClr val="E72582"/>
              </a:solidFill>
            </a:endParaRPr>
          </a:p>
        </p:txBody>
      </p:sp>
      <p:sp>
        <p:nvSpPr>
          <p:cNvPr id="10" name="矩形 9"/>
          <p:cNvSpPr/>
          <p:nvPr/>
        </p:nvSpPr>
        <p:spPr>
          <a:xfrm>
            <a:off x="1182889" y="3408945"/>
            <a:ext cx="450764"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F</a:t>
            </a:r>
            <a:endParaRPr lang="zh-CN" altLang="en-US" b="1" dirty="0">
              <a:solidFill>
                <a:srgbClr val="E72582"/>
              </a:solidFill>
            </a:endParaRPr>
          </a:p>
        </p:txBody>
      </p:sp>
      <p:sp>
        <p:nvSpPr>
          <p:cNvPr id="11" name="矩形 10"/>
          <p:cNvSpPr/>
          <p:nvPr/>
        </p:nvSpPr>
        <p:spPr>
          <a:xfrm>
            <a:off x="1082957" y="4481670"/>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T</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68769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933868" cy="368300"/>
          </a:xfrm>
          <a:prstGeom prst="rect">
            <a:avLst/>
          </a:prstGeom>
          <a:noFill/>
        </p:spPr>
        <p:txBody>
          <a:bodyPr wrap="square" rtlCol="0">
            <a:spAutoFit/>
          </a:bodyPr>
          <a:lstStyle/>
          <a:p>
            <a:pPr algn="ctr"/>
            <a:r>
              <a:rPr lang="zh-CN" altLang="en-US">
                <a:solidFill>
                  <a:schemeClr val="bg1"/>
                </a:solidFill>
                <a:latin typeface="+mj-ea"/>
              </a:rPr>
              <a:t>外研社版</a:t>
            </a:r>
            <a:r>
              <a:rPr lang="en-US" altLang="zh-CN">
                <a:solidFill>
                  <a:schemeClr val="bg1"/>
                </a:solidFill>
                <a:latin typeface="+mj-ea"/>
              </a:rPr>
              <a:t> </a:t>
            </a:r>
            <a:r>
              <a:rPr lang="zh-CN" altLang="en-US">
                <a:solidFill>
                  <a:schemeClr val="bg1"/>
                </a:solidFill>
                <a:latin typeface="+mj-ea"/>
              </a:rPr>
              <a:t>三年级英语下册</a:t>
            </a:r>
            <a:endParaRPr lang="zh-CN" altLang="en-US" dirty="0">
              <a:solidFill>
                <a:schemeClr val="bg1"/>
              </a:solidFill>
              <a:latin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a:extLst>
              <a:ext uri="{FF2B5EF4-FFF2-40B4-BE49-F238E27FC236}">
                <a16:creationId xmlns:a16="http://schemas.microsoft.com/office/drawing/2014/main" xmlns="" id="{47675E59-163C-4412-9C57-5B7E0C331364}"/>
              </a:ext>
            </a:extLst>
          </p:cNvPr>
          <p:cNvSpPr/>
          <p:nvPr/>
        </p:nvSpPr>
        <p:spPr>
          <a:xfrm>
            <a:off x="505460" y="849398"/>
            <a:ext cx="10924540" cy="5078313"/>
          </a:xfrm>
          <a:prstGeom prst="rect">
            <a:avLst/>
          </a:prstGeom>
        </p:spPr>
        <p:txBody>
          <a:bodyPr wrap="square">
            <a:spAutoFit/>
          </a:bodyPr>
          <a:lstStyle/>
          <a:p>
            <a:pPr>
              <a:lnSpc>
                <a:spcPct val="150000"/>
              </a:lnSpc>
              <a:spcAft>
                <a:spcPts val="0"/>
              </a:spcAft>
            </a:pPr>
            <a:r>
              <a:rPr lang="zh-CN" altLang="en-US" sz="3600" dirty="0" smtClean="0">
                <a:latin typeface="Times New Roman" panose="02020603050405020304" pitchFamily="18" charset="0"/>
                <a:ea typeface="方正黑体_GBK" panose="03000509000000000000" pitchFamily="65" charset="-122"/>
                <a:cs typeface="Times New Roman" panose="02020603050405020304" pitchFamily="18" charset="0"/>
              </a:rPr>
              <a:t>一</a:t>
            </a:r>
            <a:r>
              <a:rPr lang="zh-CN" altLang="zh-CN" sz="3600" dirty="0" smtClean="0">
                <a:latin typeface="Times New Roman" panose="02020603050405020304" pitchFamily="18" charset="0"/>
                <a:ea typeface="方正黑体_GBK" panose="03000509000000000000" pitchFamily="65" charset="-122"/>
                <a:cs typeface="Times New Roman" panose="02020603050405020304" pitchFamily="18" charset="0"/>
              </a:rPr>
              <a:t>、</a:t>
            </a:r>
            <a:r>
              <a:rPr lang="zh-CN" altLang="zh-CN" sz="3600" dirty="0">
                <a:latin typeface="Times New Roman" panose="02020603050405020304" pitchFamily="18" charset="0"/>
                <a:ea typeface="方正黑体_GBK" panose="03000509000000000000" pitchFamily="65" charset="-122"/>
                <a:cs typeface="Times New Roman" panose="02020603050405020304" pitchFamily="18" charset="0"/>
              </a:rPr>
              <a:t>写出下列字母的左邻右舍或按顺序写字母。</a:t>
            </a: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1. </a:t>
            </a:r>
            <a:r>
              <a:rPr lang="en-US" altLang="zh-CN" dirty="0"/>
              <a:t>  </a:t>
            </a:r>
            <a:r>
              <a:rPr lang="en-US" altLang="zh-CN" sz="3600" dirty="0"/>
              <a:t>               </a:t>
            </a:r>
            <a:r>
              <a:rPr lang="en-US" altLang="zh-CN" sz="3600" dirty="0">
                <a:latin typeface="Times New Roman" panose="02020603050405020304" pitchFamily="18" charset="0"/>
                <a:cs typeface="Times New Roman" panose="02020603050405020304" pitchFamily="18" charset="0"/>
              </a:rPr>
              <a:t>Cc                        </a:t>
            </a:r>
            <a:r>
              <a:rPr lang="en-US" altLang="zh-CN" sz="3600" b="1" dirty="0">
                <a:latin typeface="Times New Roman" panose="02020603050405020304" pitchFamily="18" charset="0"/>
                <a:cs typeface="Times New Roman" panose="02020603050405020304" pitchFamily="18" charset="0"/>
              </a:rPr>
              <a:t>2.</a:t>
            </a:r>
            <a:r>
              <a:rPr lang="en-US" altLang="zh-CN" sz="3600" dirty="0">
                <a:latin typeface="Times New Roman" panose="02020603050405020304" pitchFamily="18" charset="0"/>
                <a:cs typeface="Times New Roman" panose="02020603050405020304" pitchFamily="18" charset="0"/>
              </a:rPr>
              <a:t>Jj</a:t>
            </a:r>
          </a:p>
          <a:p>
            <a:pPr>
              <a:lnSpc>
                <a:spcPct val="150000"/>
              </a:lnSpc>
              <a:spcAft>
                <a:spcPts val="0"/>
              </a:spcAft>
            </a:pPr>
            <a:endParaRPr lang="en-US" altLang="zh-CN" sz="36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spcAft>
                <a:spcPts val="0"/>
              </a:spcAft>
            </a:pP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3.                   </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Oo</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4.                   </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Hh</a:t>
            </a:r>
          </a:p>
          <a:p>
            <a:pPr>
              <a:lnSpc>
                <a:spcPct val="150000"/>
              </a:lnSpc>
              <a:spcAft>
                <a:spcPts val="0"/>
              </a:spcAft>
            </a:pPr>
            <a:endParaRPr lang="en-US" altLang="zh-CN" sz="36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spcAft>
                <a:spcPts val="0"/>
              </a:spcAft>
            </a:pP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5.                   </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Ss</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6.                                     </a:t>
            </a:r>
            <a:r>
              <a:rPr lang="en-US" altLang="zh-CN" sz="3600" dirty="0">
                <a:latin typeface="Times New Roman" panose="02020603050405020304" pitchFamily="18" charset="0"/>
                <a:ea typeface="宋体" panose="02010600030101010101" pitchFamily="2" charset="-122"/>
                <a:cs typeface="Times New Roman" panose="02020603050405020304" pitchFamily="18" charset="0"/>
              </a:rPr>
              <a:t>Ww</a:t>
            </a:r>
            <a:endParaRPr lang="zh-CN" altLang="zh-CN" sz="36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xmlns="" id="{E8FC77F1-84CB-45AC-AF7C-567B70C5DEFB}"/>
              </a:ext>
            </a:extLst>
          </p:cNvPr>
          <p:cNvPicPr>
            <a:picLocks noChangeAspect="1"/>
          </p:cNvPicPr>
          <p:nvPr/>
        </p:nvPicPr>
        <p:blipFill rotWithShape="1">
          <a:blip r:embed="rId4"/>
          <a:srcRect l="2514" r="2136"/>
          <a:stretch/>
        </p:blipFill>
        <p:spPr>
          <a:xfrm>
            <a:off x="1033169" y="1861843"/>
            <a:ext cx="1925691" cy="767185"/>
          </a:xfrm>
          <a:prstGeom prst="rect">
            <a:avLst/>
          </a:prstGeom>
        </p:spPr>
      </p:pic>
      <p:pic>
        <p:nvPicPr>
          <p:cNvPr id="9" name="图片 8">
            <a:extLst>
              <a:ext uri="{FF2B5EF4-FFF2-40B4-BE49-F238E27FC236}">
                <a16:creationId xmlns:a16="http://schemas.microsoft.com/office/drawing/2014/main" xmlns="" id="{FD72852A-E16A-41F0-AF5A-8FE5796C988B}"/>
              </a:ext>
            </a:extLst>
          </p:cNvPr>
          <p:cNvPicPr>
            <a:picLocks noChangeAspect="1"/>
          </p:cNvPicPr>
          <p:nvPr/>
        </p:nvPicPr>
        <p:blipFill rotWithShape="1">
          <a:blip r:embed="rId4"/>
          <a:srcRect l="2514" r="2136"/>
          <a:stretch/>
        </p:blipFill>
        <p:spPr>
          <a:xfrm>
            <a:off x="3738988" y="1853217"/>
            <a:ext cx="1925691" cy="767185"/>
          </a:xfrm>
          <a:prstGeom prst="rect">
            <a:avLst/>
          </a:prstGeom>
        </p:spPr>
      </p:pic>
      <p:pic>
        <p:nvPicPr>
          <p:cNvPr id="10" name="图片 9">
            <a:extLst>
              <a:ext uri="{FF2B5EF4-FFF2-40B4-BE49-F238E27FC236}">
                <a16:creationId xmlns:a16="http://schemas.microsoft.com/office/drawing/2014/main" xmlns="" id="{3515219E-2B2F-441C-B1A8-C5495FD7A0D3}"/>
              </a:ext>
            </a:extLst>
          </p:cNvPr>
          <p:cNvPicPr>
            <a:picLocks noChangeAspect="1"/>
          </p:cNvPicPr>
          <p:nvPr/>
        </p:nvPicPr>
        <p:blipFill rotWithShape="1">
          <a:blip r:embed="rId4"/>
          <a:srcRect l="2514" r="2136"/>
          <a:stretch/>
        </p:blipFill>
        <p:spPr>
          <a:xfrm>
            <a:off x="7122982" y="1861842"/>
            <a:ext cx="1925691" cy="767185"/>
          </a:xfrm>
          <a:prstGeom prst="rect">
            <a:avLst/>
          </a:prstGeom>
        </p:spPr>
      </p:pic>
      <p:pic>
        <p:nvPicPr>
          <p:cNvPr id="11" name="图片 10">
            <a:extLst>
              <a:ext uri="{FF2B5EF4-FFF2-40B4-BE49-F238E27FC236}">
                <a16:creationId xmlns:a16="http://schemas.microsoft.com/office/drawing/2014/main" xmlns="" id="{2504D1DD-FE44-4973-93E0-6CDF212CA3C2}"/>
              </a:ext>
            </a:extLst>
          </p:cNvPr>
          <p:cNvPicPr>
            <a:picLocks noChangeAspect="1"/>
          </p:cNvPicPr>
          <p:nvPr/>
        </p:nvPicPr>
        <p:blipFill rotWithShape="1">
          <a:blip r:embed="rId4"/>
          <a:srcRect l="2514" r="2136"/>
          <a:stretch/>
        </p:blipFill>
        <p:spPr>
          <a:xfrm>
            <a:off x="9405075" y="1844590"/>
            <a:ext cx="1925691" cy="767185"/>
          </a:xfrm>
          <a:prstGeom prst="rect">
            <a:avLst/>
          </a:prstGeom>
        </p:spPr>
      </p:pic>
      <p:pic>
        <p:nvPicPr>
          <p:cNvPr id="12" name="图片 11">
            <a:extLst>
              <a:ext uri="{FF2B5EF4-FFF2-40B4-BE49-F238E27FC236}">
                <a16:creationId xmlns:a16="http://schemas.microsoft.com/office/drawing/2014/main" xmlns="" id="{2DEA29EC-91D8-44B4-8717-5DBED3411263}"/>
              </a:ext>
            </a:extLst>
          </p:cNvPr>
          <p:cNvPicPr>
            <a:picLocks noChangeAspect="1"/>
          </p:cNvPicPr>
          <p:nvPr/>
        </p:nvPicPr>
        <p:blipFill rotWithShape="1">
          <a:blip r:embed="rId4"/>
          <a:srcRect l="2514" r="2136"/>
          <a:stretch/>
        </p:blipFill>
        <p:spPr>
          <a:xfrm>
            <a:off x="1033169" y="3461788"/>
            <a:ext cx="1925691" cy="767185"/>
          </a:xfrm>
          <a:prstGeom prst="rect">
            <a:avLst/>
          </a:prstGeom>
        </p:spPr>
      </p:pic>
      <p:pic>
        <p:nvPicPr>
          <p:cNvPr id="13" name="图片 12">
            <a:extLst>
              <a:ext uri="{FF2B5EF4-FFF2-40B4-BE49-F238E27FC236}">
                <a16:creationId xmlns:a16="http://schemas.microsoft.com/office/drawing/2014/main" xmlns="" id="{A1C440D7-271B-4459-BFCB-8AB38F65229A}"/>
              </a:ext>
            </a:extLst>
          </p:cNvPr>
          <p:cNvPicPr>
            <a:picLocks noChangeAspect="1"/>
          </p:cNvPicPr>
          <p:nvPr/>
        </p:nvPicPr>
        <p:blipFill rotWithShape="1">
          <a:blip r:embed="rId4"/>
          <a:srcRect l="2514" r="2136"/>
          <a:stretch/>
        </p:blipFill>
        <p:spPr>
          <a:xfrm>
            <a:off x="3738988" y="3454878"/>
            <a:ext cx="1925691" cy="767185"/>
          </a:xfrm>
          <a:prstGeom prst="rect">
            <a:avLst/>
          </a:prstGeom>
        </p:spPr>
      </p:pic>
      <p:pic>
        <p:nvPicPr>
          <p:cNvPr id="14" name="图片 13">
            <a:extLst>
              <a:ext uri="{FF2B5EF4-FFF2-40B4-BE49-F238E27FC236}">
                <a16:creationId xmlns:a16="http://schemas.microsoft.com/office/drawing/2014/main" xmlns="" id="{87076B78-5DCB-4AF7-89F4-62A239988A78}"/>
              </a:ext>
            </a:extLst>
          </p:cNvPr>
          <p:cNvPicPr>
            <a:picLocks noChangeAspect="1"/>
          </p:cNvPicPr>
          <p:nvPr/>
        </p:nvPicPr>
        <p:blipFill rotWithShape="1">
          <a:blip r:embed="rId4"/>
          <a:srcRect l="2514" r="2136"/>
          <a:stretch/>
        </p:blipFill>
        <p:spPr>
          <a:xfrm>
            <a:off x="6612584" y="3461788"/>
            <a:ext cx="1925691" cy="767185"/>
          </a:xfrm>
          <a:prstGeom prst="rect">
            <a:avLst/>
          </a:prstGeom>
        </p:spPr>
      </p:pic>
      <p:pic>
        <p:nvPicPr>
          <p:cNvPr id="15" name="图片 14">
            <a:extLst>
              <a:ext uri="{FF2B5EF4-FFF2-40B4-BE49-F238E27FC236}">
                <a16:creationId xmlns:a16="http://schemas.microsoft.com/office/drawing/2014/main" xmlns="" id="{3F82EA43-439D-46B4-A747-13DF66E6212C}"/>
              </a:ext>
            </a:extLst>
          </p:cNvPr>
          <p:cNvPicPr>
            <a:picLocks noChangeAspect="1"/>
          </p:cNvPicPr>
          <p:nvPr/>
        </p:nvPicPr>
        <p:blipFill rotWithShape="1">
          <a:blip r:embed="rId4"/>
          <a:srcRect l="2514" r="2136"/>
          <a:stretch/>
        </p:blipFill>
        <p:spPr>
          <a:xfrm>
            <a:off x="9318403" y="3461788"/>
            <a:ext cx="1925691" cy="767185"/>
          </a:xfrm>
          <a:prstGeom prst="rect">
            <a:avLst/>
          </a:prstGeom>
        </p:spPr>
      </p:pic>
      <p:pic>
        <p:nvPicPr>
          <p:cNvPr id="16" name="图片 15">
            <a:extLst>
              <a:ext uri="{FF2B5EF4-FFF2-40B4-BE49-F238E27FC236}">
                <a16:creationId xmlns:a16="http://schemas.microsoft.com/office/drawing/2014/main" xmlns="" id="{C21C7EB5-F975-48AC-B559-CA7B8CB2B4CF}"/>
              </a:ext>
            </a:extLst>
          </p:cNvPr>
          <p:cNvPicPr>
            <a:picLocks noChangeAspect="1"/>
          </p:cNvPicPr>
          <p:nvPr/>
        </p:nvPicPr>
        <p:blipFill rotWithShape="1">
          <a:blip r:embed="rId4"/>
          <a:srcRect l="2514" r="2136"/>
          <a:stretch/>
        </p:blipFill>
        <p:spPr>
          <a:xfrm>
            <a:off x="1033169" y="5113489"/>
            <a:ext cx="1925691" cy="767185"/>
          </a:xfrm>
          <a:prstGeom prst="rect">
            <a:avLst/>
          </a:prstGeom>
        </p:spPr>
      </p:pic>
      <p:pic>
        <p:nvPicPr>
          <p:cNvPr id="17" name="图片 16">
            <a:extLst>
              <a:ext uri="{FF2B5EF4-FFF2-40B4-BE49-F238E27FC236}">
                <a16:creationId xmlns:a16="http://schemas.microsoft.com/office/drawing/2014/main" xmlns="" id="{CA5410BC-E484-4C63-AD39-0FE5A76AE5C9}"/>
              </a:ext>
            </a:extLst>
          </p:cNvPr>
          <p:cNvPicPr>
            <a:picLocks noChangeAspect="1"/>
          </p:cNvPicPr>
          <p:nvPr/>
        </p:nvPicPr>
        <p:blipFill rotWithShape="1">
          <a:blip r:embed="rId4"/>
          <a:srcRect l="2514" r="2136"/>
          <a:stretch/>
        </p:blipFill>
        <p:spPr>
          <a:xfrm>
            <a:off x="3773491" y="5104470"/>
            <a:ext cx="1925691" cy="767185"/>
          </a:xfrm>
          <a:prstGeom prst="rect">
            <a:avLst/>
          </a:prstGeom>
        </p:spPr>
      </p:pic>
      <p:pic>
        <p:nvPicPr>
          <p:cNvPr id="18" name="图片 17">
            <a:extLst>
              <a:ext uri="{FF2B5EF4-FFF2-40B4-BE49-F238E27FC236}">
                <a16:creationId xmlns:a16="http://schemas.microsoft.com/office/drawing/2014/main" xmlns="" id="{B4BE44EB-A9B8-4BD2-8D28-6F192BF135F1}"/>
              </a:ext>
            </a:extLst>
          </p:cNvPr>
          <p:cNvPicPr>
            <a:picLocks noChangeAspect="1"/>
          </p:cNvPicPr>
          <p:nvPr/>
        </p:nvPicPr>
        <p:blipFill rotWithShape="1">
          <a:blip r:embed="rId4"/>
          <a:srcRect l="2514" r="2136"/>
          <a:stretch/>
        </p:blipFill>
        <p:spPr>
          <a:xfrm>
            <a:off x="6362422" y="5113096"/>
            <a:ext cx="1925691" cy="767185"/>
          </a:xfrm>
          <a:prstGeom prst="rect">
            <a:avLst/>
          </a:prstGeom>
        </p:spPr>
      </p:pic>
      <p:pic>
        <p:nvPicPr>
          <p:cNvPr id="19" name="图片 18">
            <a:extLst>
              <a:ext uri="{FF2B5EF4-FFF2-40B4-BE49-F238E27FC236}">
                <a16:creationId xmlns:a16="http://schemas.microsoft.com/office/drawing/2014/main" xmlns="" id="{ED644CA6-E4BB-47B1-BC65-07B0A6D273CF}"/>
              </a:ext>
            </a:extLst>
          </p:cNvPr>
          <p:cNvPicPr>
            <a:picLocks noChangeAspect="1"/>
          </p:cNvPicPr>
          <p:nvPr/>
        </p:nvPicPr>
        <p:blipFill rotWithShape="1">
          <a:blip r:embed="rId4"/>
          <a:srcRect l="2514" r="2136"/>
          <a:stretch/>
        </p:blipFill>
        <p:spPr>
          <a:xfrm>
            <a:off x="8538599" y="5113488"/>
            <a:ext cx="1925691" cy="767185"/>
          </a:xfrm>
          <a:prstGeom prst="rect">
            <a:avLst/>
          </a:prstGeom>
        </p:spPr>
      </p:pic>
      <p:sp>
        <p:nvSpPr>
          <p:cNvPr id="20" name="矩形 19">
            <a:extLst>
              <a:ext uri="{FF2B5EF4-FFF2-40B4-BE49-F238E27FC236}">
                <a16:creationId xmlns:a16="http://schemas.microsoft.com/office/drawing/2014/main" xmlns="" id="{D3B8667C-E9F6-40B8-B380-1272D87C8B7C}"/>
              </a:ext>
            </a:extLst>
          </p:cNvPr>
          <p:cNvSpPr/>
          <p:nvPr/>
        </p:nvSpPr>
        <p:spPr>
          <a:xfrm>
            <a:off x="1629404" y="1921338"/>
            <a:ext cx="516488"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Bb</a:t>
            </a:r>
            <a:endParaRPr lang="zh-CN" altLang="en-US" sz="4000">
              <a:solidFill>
                <a:srgbClr val="E72582"/>
              </a:solidFill>
              <a:latin typeface="new exer" panose="02000000000000000000" pitchFamily="2" charset="0"/>
            </a:endParaRPr>
          </a:p>
        </p:txBody>
      </p:sp>
      <p:sp>
        <p:nvSpPr>
          <p:cNvPr id="21" name="矩形 20">
            <a:extLst>
              <a:ext uri="{FF2B5EF4-FFF2-40B4-BE49-F238E27FC236}">
                <a16:creationId xmlns:a16="http://schemas.microsoft.com/office/drawing/2014/main" xmlns="" id="{AC020AF5-C6A8-4ACB-8F19-0559CAD3F38C}"/>
              </a:ext>
            </a:extLst>
          </p:cNvPr>
          <p:cNvSpPr/>
          <p:nvPr/>
        </p:nvSpPr>
        <p:spPr>
          <a:xfrm>
            <a:off x="4323414" y="1912712"/>
            <a:ext cx="625492"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Dd</a:t>
            </a:r>
            <a:endParaRPr lang="zh-CN" altLang="en-US" sz="4000">
              <a:solidFill>
                <a:srgbClr val="E72582"/>
              </a:solidFill>
              <a:latin typeface="new exer" panose="02000000000000000000" pitchFamily="2" charset="0"/>
            </a:endParaRPr>
          </a:p>
        </p:txBody>
      </p:sp>
      <p:sp>
        <p:nvSpPr>
          <p:cNvPr id="22" name="矩形 21">
            <a:extLst>
              <a:ext uri="{FF2B5EF4-FFF2-40B4-BE49-F238E27FC236}">
                <a16:creationId xmlns:a16="http://schemas.microsoft.com/office/drawing/2014/main" xmlns="" id="{43AC96C3-CC44-463A-A3C5-5D5A8AF830F6}"/>
              </a:ext>
            </a:extLst>
          </p:cNvPr>
          <p:cNvSpPr/>
          <p:nvPr/>
        </p:nvSpPr>
        <p:spPr>
          <a:xfrm>
            <a:off x="7717282" y="1914124"/>
            <a:ext cx="575799"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Kk</a:t>
            </a:r>
            <a:endParaRPr lang="zh-CN" altLang="en-US" sz="4000">
              <a:solidFill>
                <a:srgbClr val="E72582"/>
              </a:solidFill>
              <a:latin typeface="new exer" panose="02000000000000000000" pitchFamily="2" charset="0"/>
            </a:endParaRPr>
          </a:p>
        </p:txBody>
      </p:sp>
      <p:sp>
        <p:nvSpPr>
          <p:cNvPr id="23" name="矩形 22">
            <a:extLst>
              <a:ext uri="{FF2B5EF4-FFF2-40B4-BE49-F238E27FC236}">
                <a16:creationId xmlns:a16="http://schemas.microsoft.com/office/drawing/2014/main" xmlns="" id="{12E0369D-FF57-4895-9C13-8E5D24D1F40D}"/>
              </a:ext>
            </a:extLst>
          </p:cNvPr>
          <p:cNvSpPr/>
          <p:nvPr/>
        </p:nvSpPr>
        <p:spPr>
          <a:xfrm>
            <a:off x="10034407" y="1896873"/>
            <a:ext cx="452368"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Ll</a:t>
            </a:r>
            <a:endParaRPr lang="zh-CN" altLang="en-US" sz="4000">
              <a:solidFill>
                <a:srgbClr val="E72582"/>
              </a:solidFill>
              <a:latin typeface="new exer" panose="02000000000000000000" pitchFamily="2" charset="0"/>
            </a:endParaRPr>
          </a:p>
        </p:txBody>
      </p:sp>
      <p:sp>
        <p:nvSpPr>
          <p:cNvPr id="24" name="矩形 23">
            <a:extLst>
              <a:ext uri="{FF2B5EF4-FFF2-40B4-BE49-F238E27FC236}">
                <a16:creationId xmlns:a16="http://schemas.microsoft.com/office/drawing/2014/main" xmlns="" id="{99501390-97C3-4A30-8DCC-494E4BABEC35}"/>
              </a:ext>
            </a:extLst>
          </p:cNvPr>
          <p:cNvSpPr/>
          <p:nvPr/>
        </p:nvSpPr>
        <p:spPr>
          <a:xfrm>
            <a:off x="1728794" y="3526855"/>
            <a:ext cx="636713"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Nn</a:t>
            </a:r>
            <a:endParaRPr lang="zh-CN" altLang="en-US" sz="4000">
              <a:solidFill>
                <a:srgbClr val="E72582"/>
              </a:solidFill>
              <a:latin typeface="new exer" panose="02000000000000000000" pitchFamily="2" charset="0"/>
            </a:endParaRPr>
          </a:p>
        </p:txBody>
      </p:sp>
      <p:sp>
        <p:nvSpPr>
          <p:cNvPr id="25" name="矩形 24">
            <a:extLst>
              <a:ext uri="{FF2B5EF4-FFF2-40B4-BE49-F238E27FC236}">
                <a16:creationId xmlns:a16="http://schemas.microsoft.com/office/drawing/2014/main" xmlns="" id="{4F3D33C9-4443-467F-944A-9D352664931E}"/>
              </a:ext>
            </a:extLst>
          </p:cNvPr>
          <p:cNvSpPr/>
          <p:nvPr/>
        </p:nvSpPr>
        <p:spPr>
          <a:xfrm>
            <a:off x="4435765" y="3496621"/>
            <a:ext cx="558166"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Pp</a:t>
            </a:r>
            <a:endParaRPr lang="zh-CN" altLang="en-US" sz="4000">
              <a:solidFill>
                <a:srgbClr val="E72582"/>
              </a:solidFill>
              <a:latin typeface="new exer" panose="02000000000000000000" pitchFamily="2" charset="0"/>
            </a:endParaRPr>
          </a:p>
        </p:txBody>
      </p:sp>
      <p:sp>
        <p:nvSpPr>
          <p:cNvPr id="26" name="矩形 25">
            <a:extLst>
              <a:ext uri="{FF2B5EF4-FFF2-40B4-BE49-F238E27FC236}">
                <a16:creationId xmlns:a16="http://schemas.microsoft.com/office/drawing/2014/main" xmlns="" id="{45092A43-F786-47B5-819A-1F46DAD75644}"/>
              </a:ext>
            </a:extLst>
          </p:cNvPr>
          <p:cNvSpPr/>
          <p:nvPr/>
        </p:nvSpPr>
        <p:spPr>
          <a:xfrm>
            <a:off x="7430748" y="3526855"/>
            <a:ext cx="595035"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Gg</a:t>
            </a:r>
            <a:endParaRPr lang="zh-CN" altLang="en-US" sz="4000">
              <a:solidFill>
                <a:srgbClr val="E72582"/>
              </a:solidFill>
              <a:latin typeface="new exer" panose="02000000000000000000" pitchFamily="2" charset="0"/>
            </a:endParaRPr>
          </a:p>
        </p:txBody>
      </p:sp>
      <p:sp>
        <p:nvSpPr>
          <p:cNvPr id="27" name="矩形 26">
            <a:extLst>
              <a:ext uri="{FF2B5EF4-FFF2-40B4-BE49-F238E27FC236}">
                <a16:creationId xmlns:a16="http://schemas.microsoft.com/office/drawing/2014/main" xmlns="" id="{DCD9CEEA-8AD7-45B0-B466-21671BCBC5C6}"/>
              </a:ext>
            </a:extLst>
          </p:cNvPr>
          <p:cNvSpPr/>
          <p:nvPr/>
        </p:nvSpPr>
        <p:spPr>
          <a:xfrm>
            <a:off x="10137476" y="3513873"/>
            <a:ext cx="409086"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Ii</a:t>
            </a:r>
            <a:endParaRPr lang="zh-CN" altLang="en-US" sz="4000">
              <a:solidFill>
                <a:srgbClr val="E72582"/>
              </a:solidFill>
              <a:latin typeface="new exer" panose="02000000000000000000" pitchFamily="2" charset="0"/>
            </a:endParaRPr>
          </a:p>
        </p:txBody>
      </p:sp>
      <p:sp>
        <p:nvSpPr>
          <p:cNvPr id="28" name="矩形 27">
            <a:extLst>
              <a:ext uri="{FF2B5EF4-FFF2-40B4-BE49-F238E27FC236}">
                <a16:creationId xmlns:a16="http://schemas.microsoft.com/office/drawing/2014/main" xmlns="" id="{49230055-213E-4A6C-ABDA-730CBAD00DB1}"/>
              </a:ext>
            </a:extLst>
          </p:cNvPr>
          <p:cNvSpPr/>
          <p:nvPr/>
        </p:nvSpPr>
        <p:spPr>
          <a:xfrm>
            <a:off x="1723978" y="5174003"/>
            <a:ext cx="562975"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Rr</a:t>
            </a:r>
            <a:endParaRPr lang="zh-CN" altLang="en-US" sz="4000">
              <a:solidFill>
                <a:srgbClr val="E72582"/>
              </a:solidFill>
              <a:latin typeface="new exer" panose="02000000000000000000" pitchFamily="2" charset="0"/>
            </a:endParaRPr>
          </a:p>
        </p:txBody>
      </p:sp>
      <p:sp>
        <p:nvSpPr>
          <p:cNvPr id="29" name="矩形 28">
            <a:extLst>
              <a:ext uri="{FF2B5EF4-FFF2-40B4-BE49-F238E27FC236}">
                <a16:creationId xmlns:a16="http://schemas.microsoft.com/office/drawing/2014/main" xmlns="" id="{742EC8C4-FDB2-47F8-A678-FD0FFDA432AF}"/>
              </a:ext>
            </a:extLst>
          </p:cNvPr>
          <p:cNvSpPr/>
          <p:nvPr/>
        </p:nvSpPr>
        <p:spPr>
          <a:xfrm>
            <a:off x="4435765" y="5174003"/>
            <a:ext cx="542136"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Tt</a:t>
            </a:r>
            <a:endParaRPr lang="zh-CN" altLang="en-US" sz="4000">
              <a:solidFill>
                <a:srgbClr val="E72582"/>
              </a:solidFill>
              <a:latin typeface="new exer" panose="02000000000000000000" pitchFamily="2" charset="0"/>
            </a:endParaRPr>
          </a:p>
        </p:txBody>
      </p:sp>
      <p:sp>
        <p:nvSpPr>
          <p:cNvPr id="30" name="矩形 29">
            <a:extLst>
              <a:ext uri="{FF2B5EF4-FFF2-40B4-BE49-F238E27FC236}">
                <a16:creationId xmlns:a16="http://schemas.microsoft.com/office/drawing/2014/main" xmlns="" id="{E6F4D778-FD78-44F2-81AE-1DF7C3FAFEE2}"/>
              </a:ext>
            </a:extLst>
          </p:cNvPr>
          <p:cNvSpPr/>
          <p:nvPr/>
        </p:nvSpPr>
        <p:spPr>
          <a:xfrm>
            <a:off x="6963954" y="5174003"/>
            <a:ext cx="599844"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Uu</a:t>
            </a:r>
            <a:endParaRPr lang="zh-CN" altLang="en-US" sz="4000">
              <a:solidFill>
                <a:srgbClr val="E72582"/>
              </a:solidFill>
              <a:latin typeface="new exer" panose="02000000000000000000" pitchFamily="2" charset="0"/>
            </a:endParaRPr>
          </a:p>
        </p:txBody>
      </p:sp>
      <p:sp>
        <p:nvSpPr>
          <p:cNvPr id="31" name="矩形 30">
            <a:extLst>
              <a:ext uri="{FF2B5EF4-FFF2-40B4-BE49-F238E27FC236}">
                <a16:creationId xmlns:a16="http://schemas.microsoft.com/office/drawing/2014/main" xmlns="" id="{8568ADBF-89FA-4D07-A5A7-5AF8602C9850}"/>
              </a:ext>
            </a:extLst>
          </p:cNvPr>
          <p:cNvSpPr/>
          <p:nvPr/>
        </p:nvSpPr>
        <p:spPr>
          <a:xfrm>
            <a:off x="9171678" y="5175913"/>
            <a:ext cx="587020" cy="707886"/>
          </a:xfrm>
          <a:prstGeom prst="rect">
            <a:avLst/>
          </a:prstGeom>
        </p:spPr>
        <p:txBody>
          <a:bodyPr wrap="none">
            <a:spAutoFit/>
          </a:bodyPr>
          <a:lstStyle/>
          <a:p>
            <a:r>
              <a:rPr lang="en-US" altLang="zh-CN" sz="4000">
                <a:solidFill>
                  <a:srgbClr val="E72582"/>
                </a:solidFill>
                <a:latin typeface="new exer" panose="02000000000000000000" pitchFamily="2" charset="0"/>
                <a:ea typeface="宋体" panose="02010600030101010101" pitchFamily="2" charset="-122"/>
              </a:rPr>
              <a:t>Vv</a:t>
            </a:r>
            <a:endParaRPr lang="zh-CN" altLang="en-US" sz="4000">
              <a:solidFill>
                <a:srgbClr val="E72582"/>
              </a:solidFill>
              <a:latin typeface="new exer" panose="02000000000000000000" pitchFamily="2"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15" name="矩形 14"/>
          <p:cNvSpPr/>
          <p:nvPr/>
        </p:nvSpPr>
        <p:spPr>
          <a:xfrm>
            <a:off x="505459" y="861094"/>
            <a:ext cx="11114321" cy="1077218"/>
          </a:xfrm>
          <a:prstGeom prst="rect">
            <a:avLst/>
          </a:prstGeom>
        </p:spPr>
        <p:txBody>
          <a:bodyPr wrap="square">
            <a:spAutoFit/>
          </a:bodyPr>
          <a:lstStyle/>
          <a:p>
            <a:pPr>
              <a:spcAft>
                <a:spcPts val="0"/>
              </a:spcAft>
            </a:pP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二、小蜜蜂正在花丛中采蜜</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请帮它将含有相同发音的单词花朵分别放到属于它们的篮子里。</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6" name="图片 15"/>
          <p:cNvPicPr>
            <a:picLocks noChangeAspect="1"/>
          </p:cNvPicPr>
          <p:nvPr/>
        </p:nvPicPr>
        <p:blipFill>
          <a:blip r:embed="rId4"/>
          <a:stretch>
            <a:fillRect/>
          </a:stretch>
        </p:blipFill>
        <p:spPr>
          <a:xfrm>
            <a:off x="956865" y="1844137"/>
            <a:ext cx="9869996" cy="2172641"/>
          </a:xfrm>
          <a:prstGeom prst="rect">
            <a:avLst/>
          </a:prstGeom>
        </p:spPr>
      </p:pic>
      <p:pic>
        <p:nvPicPr>
          <p:cNvPr id="17" name="图片 16"/>
          <p:cNvPicPr>
            <a:picLocks noChangeAspect="1"/>
          </p:cNvPicPr>
          <p:nvPr/>
        </p:nvPicPr>
        <p:blipFill>
          <a:blip r:embed="rId5"/>
          <a:stretch>
            <a:fillRect/>
          </a:stretch>
        </p:blipFill>
        <p:spPr>
          <a:xfrm>
            <a:off x="555443" y="4042661"/>
            <a:ext cx="5611754" cy="2388417"/>
          </a:xfrm>
          <a:prstGeom prst="rect">
            <a:avLst/>
          </a:prstGeom>
        </p:spPr>
      </p:pic>
      <p:pic>
        <p:nvPicPr>
          <p:cNvPr id="18" name="图片 17"/>
          <p:cNvPicPr>
            <a:picLocks noChangeAspect="1"/>
          </p:cNvPicPr>
          <p:nvPr/>
        </p:nvPicPr>
        <p:blipFill>
          <a:blip r:embed="rId6"/>
          <a:stretch>
            <a:fillRect/>
          </a:stretch>
        </p:blipFill>
        <p:spPr>
          <a:xfrm>
            <a:off x="6257359" y="4034030"/>
            <a:ext cx="5516429" cy="2388417"/>
          </a:xfrm>
          <a:prstGeom prst="rect">
            <a:avLst/>
          </a:prstGeom>
        </p:spPr>
      </p:pic>
      <p:sp>
        <p:nvSpPr>
          <p:cNvPr id="19" name="矩形 18"/>
          <p:cNvSpPr/>
          <p:nvPr/>
        </p:nvSpPr>
        <p:spPr>
          <a:xfrm>
            <a:off x="1819871" y="4912533"/>
            <a:ext cx="2965877" cy="1077218"/>
          </a:xfrm>
          <a:prstGeom prst="rect">
            <a:avLst/>
          </a:prstGeom>
        </p:spPr>
        <p:txBody>
          <a:bodyPr wrap="none">
            <a:spAutoFit/>
          </a:bodyPr>
          <a:lstStyle/>
          <a:p>
            <a:r>
              <a:rPr lang="en-US" altLang="zh-CN" sz="3200" dirty="0" smtClean="0">
                <a:solidFill>
                  <a:srgbClr val="E72582"/>
                </a:solidFill>
                <a:latin typeface="Times New Roman" panose="02020603050405020304" pitchFamily="18" charset="0"/>
                <a:cs typeface="Times New Roman" panose="02020603050405020304" pitchFamily="18" charset="0"/>
              </a:rPr>
              <a:t>Book</a:t>
            </a:r>
            <a:r>
              <a:rPr lang="zh-CN" altLang="en-US" sz="3200" dirty="0" smtClean="0">
                <a:solidFill>
                  <a:srgbClr val="E72582"/>
                </a:solidFill>
                <a:latin typeface="Times New Roman" panose="02020603050405020304" pitchFamily="18" charset="0"/>
                <a:cs typeface="Times New Roman" panose="02020603050405020304" pitchFamily="18" charset="0"/>
              </a:rPr>
              <a:t>   </a:t>
            </a:r>
            <a:r>
              <a:rPr lang="en-US" altLang="zh-CN" sz="3200" dirty="0" smtClean="0">
                <a:solidFill>
                  <a:srgbClr val="E72582"/>
                </a:solidFill>
                <a:latin typeface="Times New Roman" panose="02020603050405020304" pitchFamily="18" charset="0"/>
                <a:cs typeface="Times New Roman" panose="02020603050405020304" pitchFamily="18" charset="0"/>
              </a:rPr>
              <a:t>football   </a:t>
            </a:r>
          </a:p>
          <a:p>
            <a:r>
              <a:rPr lang="en-US" altLang="zh-CN" sz="3200" dirty="0" smtClean="0">
                <a:solidFill>
                  <a:srgbClr val="E72582"/>
                </a:solidFill>
                <a:latin typeface="Times New Roman" panose="02020603050405020304" pitchFamily="18" charset="0"/>
                <a:cs typeface="Times New Roman" panose="02020603050405020304" pitchFamily="18" charset="0"/>
              </a:rPr>
              <a:t>club     busy</a:t>
            </a:r>
            <a:endParaRPr lang="zh-CN" altLang="en-US" sz="3200" dirty="0">
              <a:solidFill>
                <a:srgbClr val="E72582"/>
              </a:solidFill>
              <a:latin typeface="Times New Roman" panose="02020603050405020304" pitchFamily="18" charset="0"/>
              <a:cs typeface="Times New Roman" panose="02020603050405020304" pitchFamily="18" charset="0"/>
            </a:endParaRPr>
          </a:p>
        </p:txBody>
      </p:sp>
      <p:sp>
        <p:nvSpPr>
          <p:cNvPr id="20" name="矩形 19"/>
          <p:cNvSpPr/>
          <p:nvPr/>
        </p:nvSpPr>
        <p:spPr>
          <a:xfrm>
            <a:off x="7628413" y="4875110"/>
            <a:ext cx="2965877" cy="1077218"/>
          </a:xfrm>
          <a:prstGeom prst="rect">
            <a:avLst/>
          </a:prstGeom>
        </p:spPr>
        <p:txBody>
          <a:bodyPr wrap="none">
            <a:spAutoFit/>
          </a:bodyPr>
          <a:lstStyle/>
          <a:p>
            <a:r>
              <a:rPr lang="en-US" altLang="zh-CN" sz="3200" dirty="0">
                <a:solidFill>
                  <a:srgbClr val="E72582"/>
                </a:solidFill>
                <a:latin typeface="Times New Roman" panose="02020603050405020304" pitchFamily="18" charset="0"/>
                <a:cs typeface="Times New Roman" panose="02020603050405020304" pitchFamily="18" charset="0"/>
              </a:rPr>
              <a:t>Piano    park    </a:t>
            </a:r>
            <a:endParaRPr lang="en-US" altLang="zh-CN" sz="3200" dirty="0" smtClean="0">
              <a:solidFill>
                <a:srgbClr val="E72582"/>
              </a:solidFill>
              <a:latin typeface="Times New Roman" panose="02020603050405020304" pitchFamily="18" charset="0"/>
              <a:cs typeface="Times New Roman" panose="02020603050405020304" pitchFamily="18" charset="0"/>
            </a:endParaRPr>
          </a:p>
          <a:p>
            <a:r>
              <a:rPr lang="en-US" altLang="zh-CN" sz="3200" dirty="0" smtClean="0">
                <a:solidFill>
                  <a:srgbClr val="E72582"/>
                </a:solidFill>
                <a:latin typeface="Times New Roman" panose="02020603050405020304" pitchFamily="18" charset="0"/>
                <a:cs typeface="Times New Roman" panose="02020603050405020304" pitchFamily="18" charset="0"/>
              </a:rPr>
              <a:t>plant     painting</a:t>
            </a:r>
            <a:endParaRPr lang="zh-CN" altLang="en-US" sz="3200" dirty="0">
              <a:solidFill>
                <a:srgbClr val="E72582"/>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092618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414068" y="841079"/>
            <a:ext cx="11024558" cy="4801314"/>
          </a:xfrm>
          <a:prstGeom prst="rect">
            <a:avLst/>
          </a:prstGeom>
        </p:spPr>
        <p:txBody>
          <a:bodyPr wrap="square">
            <a:spAutoFit/>
          </a:bodyPr>
          <a:lstStyle/>
          <a:p>
            <a:pPr>
              <a:lnSpc>
                <a:spcPct val="150000"/>
              </a:lnSpc>
              <a:spcAft>
                <a:spcPts val="0"/>
              </a:spcAft>
            </a:pPr>
            <a:r>
              <a:rPr lang="zh-CN" altLang="zh-CN" sz="3400" dirty="0">
                <a:latin typeface="Times New Roman" panose="02020603050405020304" pitchFamily="18" charset="0"/>
                <a:ea typeface="方正黑体_GBK" panose="03000509000000000000" pitchFamily="65" charset="-122"/>
                <a:cs typeface="Times New Roman" panose="02020603050405020304" pitchFamily="18" charset="0"/>
              </a:rPr>
              <a:t>三、选出每组中不同类的一项。</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1.A.week</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B.Sunday</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C.Friday</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2.A.busy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B.old</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C.some</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)3.A.art                 B.music</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C.arm</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4.A.teach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B.visit</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C.teacher</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)5.A.computer      B.football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C.basketball</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025875" y="1784131"/>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
        <p:nvSpPr>
          <p:cNvPr id="8" name="矩形 7"/>
          <p:cNvSpPr/>
          <p:nvPr/>
        </p:nvSpPr>
        <p:spPr>
          <a:xfrm>
            <a:off x="1017248" y="2595112"/>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b="1" dirty="0">
              <a:solidFill>
                <a:srgbClr val="E72582"/>
              </a:solidFill>
            </a:endParaRPr>
          </a:p>
        </p:txBody>
      </p:sp>
      <p:sp>
        <p:nvSpPr>
          <p:cNvPr id="9" name="矩形 8"/>
          <p:cNvSpPr/>
          <p:nvPr/>
        </p:nvSpPr>
        <p:spPr>
          <a:xfrm>
            <a:off x="1008287" y="3406093"/>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b="1" dirty="0">
              <a:solidFill>
                <a:srgbClr val="E72582"/>
              </a:solidFill>
            </a:endParaRPr>
          </a:p>
        </p:txBody>
      </p:sp>
      <p:sp>
        <p:nvSpPr>
          <p:cNvPr id="10" name="矩形 9"/>
          <p:cNvSpPr/>
          <p:nvPr/>
        </p:nvSpPr>
        <p:spPr>
          <a:xfrm>
            <a:off x="1028743" y="4133702"/>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b="1" dirty="0">
              <a:solidFill>
                <a:srgbClr val="E72582"/>
              </a:solidFill>
            </a:endParaRPr>
          </a:p>
        </p:txBody>
      </p:sp>
      <p:sp>
        <p:nvSpPr>
          <p:cNvPr id="11" name="矩形 10"/>
          <p:cNvSpPr/>
          <p:nvPr/>
        </p:nvSpPr>
        <p:spPr>
          <a:xfrm>
            <a:off x="1008287" y="4944683"/>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324719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21066"/>
            <a:ext cx="8638540" cy="584775"/>
          </a:xfrm>
          <a:prstGeom prst="rect">
            <a:avLst/>
          </a:prstGeom>
        </p:spPr>
        <p:txBody>
          <a:bodyPr wrap="square">
            <a:spAutoFit/>
          </a:bodyPr>
          <a:lstStyle/>
          <a:p>
            <a:pPr lvl="0"/>
            <a:r>
              <a:rPr lang="zh-CN" altLang="zh-CN" sz="3200" dirty="0">
                <a:solidFill>
                  <a:srgbClr val="000000"/>
                </a:solidFill>
                <a:latin typeface="Times New Roman" panose="02020603050405020304" pitchFamily="18" charset="0"/>
                <a:ea typeface="方正黑体_GBK" panose="03000509000000000000" pitchFamily="65" charset="-122"/>
                <a:cs typeface="Times New Roman" panose="02020603050405020304" pitchFamily="18" charset="0"/>
              </a:rPr>
              <a:t>四、判断句子与图片内容是</a:t>
            </a:r>
            <a:r>
              <a:rPr lang="en-US"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sz="3200" dirty="0">
                <a:solidFill>
                  <a:srgbClr val="000000"/>
                </a:solidFill>
                <a:latin typeface="Times New Roman" panose="02020603050405020304" pitchFamily="18" charset="0"/>
                <a:ea typeface="方正黑体_GBK" panose="03000509000000000000" pitchFamily="65" charset="-122"/>
                <a:cs typeface="Times New Roman" panose="02020603050405020304" pitchFamily="18" charset="0"/>
              </a:rPr>
              <a:t>否</a:t>
            </a:r>
            <a:r>
              <a:rPr lang="en-US" altLang="zh-CN" sz="3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dirty="0">
                <a:solidFill>
                  <a:srgbClr val="000000"/>
                </a:solidFill>
                <a:latin typeface="Times New Roman" panose="02020603050405020304" pitchFamily="18" charset="0"/>
                <a:ea typeface="方正黑体_GBK" panose="03000509000000000000" pitchFamily="65" charset="-122"/>
                <a:cs typeface="Times New Roman" panose="02020603050405020304" pitchFamily="18" charset="0"/>
              </a:rPr>
              <a:t>相符。</a:t>
            </a:r>
            <a:endParaRPr lang="zh-CN" altLang="zh-CN" sz="32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75737" y="2885505"/>
            <a:ext cx="10366074" cy="3859518"/>
          </a:xfrm>
          <a:prstGeom prst="rect">
            <a:avLst/>
          </a:prstGeom>
        </p:spPr>
        <p:txBody>
          <a:bodyPr wrap="square">
            <a:spAutoFit/>
          </a:bodyPr>
          <a:lstStyle/>
          <a:p>
            <a:pPr>
              <a:lnSpc>
                <a:spcPct val="12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1.I want to make some tea for Grandma.</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2.The bookmarks are beautiful.</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3.What about a painting for Grandpa?</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4.It’s Sunday.I want to visit Grandma.</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5.—Do you go to any afterschool clubs?</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Yes.I go to the science club.</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4"/>
          <a:stretch>
            <a:fillRect/>
          </a:stretch>
        </p:blipFill>
        <p:spPr>
          <a:xfrm>
            <a:off x="505460" y="1425854"/>
            <a:ext cx="10890993" cy="1443705"/>
          </a:xfrm>
          <a:prstGeom prst="rect">
            <a:avLst/>
          </a:prstGeom>
        </p:spPr>
      </p:pic>
      <p:sp>
        <p:nvSpPr>
          <p:cNvPr id="9" name="矩形 8"/>
          <p:cNvSpPr/>
          <p:nvPr/>
        </p:nvSpPr>
        <p:spPr>
          <a:xfrm>
            <a:off x="1408271" y="2946224"/>
            <a:ext cx="450764"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F</a:t>
            </a:r>
            <a:endParaRPr lang="zh-CN" altLang="en-US" b="1" dirty="0">
              <a:solidFill>
                <a:srgbClr val="E72582"/>
              </a:solidFill>
            </a:endParaRPr>
          </a:p>
        </p:txBody>
      </p:sp>
      <p:sp>
        <p:nvSpPr>
          <p:cNvPr id="10" name="矩形 9"/>
          <p:cNvSpPr/>
          <p:nvPr/>
        </p:nvSpPr>
        <p:spPr>
          <a:xfrm>
            <a:off x="1408271" y="3609272"/>
            <a:ext cx="450764"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F</a:t>
            </a:r>
            <a:endParaRPr lang="zh-CN" altLang="en-US" b="1" dirty="0">
              <a:solidFill>
                <a:srgbClr val="E72582"/>
              </a:solidFill>
            </a:endParaRPr>
          </a:p>
        </p:txBody>
      </p:sp>
      <p:sp>
        <p:nvSpPr>
          <p:cNvPr id="11" name="矩形 10"/>
          <p:cNvSpPr/>
          <p:nvPr/>
        </p:nvSpPr>
        <p:spPr>
          <a:xfrm>
            <a:off x="1369107" y="4272320"/>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T</a:t>
            </a:r>
            <a:endParaRPr lang="zh-CN" altLang="en-US" b="1" dirty="0">
              <a:solidFill>
                <a:srgbClr val="E72582"/>
              </a:solidFill>
            </a:endParaRPr>
          </a:p>
        </p:txBody>
      </p:sp>
      <p:sp>
        <p:nvSpPr>
          <p:cNvPr id="12" name="矩形 11"/>
          <p:cNvSpPr/>
          <p:nvPr/>
        </p:nvSpPr>
        <p:spPr>
          <a:xfrm>
            <a:off x="1369107" y="4840143"/>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T</a:t>
            </a:r>
            <a:endParaRPr lang="zh-CN" altLang="en-US" b="1" dirty="0">
              <a:solidFill>
                <a:srgbClr val="E72582"/>
              </a:solidFill>
            </a:endParaRPr>
          </a:p>
        </p:txBody>
      </p:sp>
      <p:sp>
        <p:nvSpPr>
          <p:cNvPr id="13" name="矩形 12"/>
          <p:cNvSpPr/>
          <p:nvPr/>
        </p:nvSpPr>
        <p:spPr>
          <a:xfrm>
            <a:off x="1400382" y="5484806"/>
            <a:ext cx="450764"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F</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80762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6" y="861094"/>
            <a:ext cx="11050438" cy="584775"/>
          </a:xfrm>
          <a:prstGeom prst="rect">
            <a:avLst/>
          </a:prstGeom>
        </p:spPr>
        <p:txBody>
          <a:bodyPr wrap="square">
            <a:spAutoFit/>
          </a:bodyPr>
          <a:lstStyle/>
          <a:p>
            <a:pPr>
              <a:spcAft>
                <a:spcPts val="0"/>
              </a:spcAft>
            </a:pP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五、根据图片</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选择合适的词</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a:latin typeface="Times New Roman" panose="02020603050405020304" pitchFamily="18" charset="0"/>
                <a:ea typeface="方正黑体_GBK" panose="03000509000000000000" pitchFamily="65" charset="-122"/>
                <a:cs typeface="Times New Roman" panose="02020603050405020304" pitchFamily="18" charset="0"/>
              </a:rPr>
              <a:t>并把序号填在题前的括号里。</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683010" y="1576831"/>
            <a:ext cx="10608968" cy="1444077"/>
          </a:xfrm>
          <a:prstGeom prst="rect">
            <a:avLst/>
          </a:prstGeom>
        </p:spPr>
      </p:pic>
      <p:sp>
        <p:nvSpPr>
          <p:cNvPr id="8" name="矩形 7"/>
          <p:cNvSpPr/>
          <p:nvPr/>
        </p:nvSpPr>
        <p:spPr>
          <a:xfrm>
            <a:off x="956864" y="3151870"/>
            <a:ext cx="10680169" cy="3231654"/>
          </a:xfrm>
          <a:prstGeom prst="rect">
            <a:avLst/>
          </a:prstGeom>
        </p:spPr>
        <p:txBody>
          <a:bodyPr wrap="square">
            <a:spAutoFit/>
          </a:bodyPr>
          <a:lstStyle/>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1.It’s Monday.I have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in the morning.</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r>
            <a:br>
              <a:rPr lang="en-US" altLang="zh-CN" sz="3400" dirty="0">
                <a:latin typeface="Times New Roman" panose="02020603050405020304" pitchFamily="18" charset="0"/>
                <a:ea typeface="宋体" panose="02010600030101010101" pitchFamily="2" charset="-122"/>
                <a:cs typeface="Times New Roman" panose="02020603050405020304" pitchFamily="18" charset="0"/>
              </a:rPr>
            </a:b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A.maths and music</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B.maths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and English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2.I’m good at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.I go to a dancing club</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A.dancing</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B.painting</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1570443" y="3328258"/>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
        <p:nvSpPr>
          <p:cNvPr id="10" name="矩形 9"/>
          <p:cNvSpPr/>
          <p:nvPr/>
        </p:nvSpPr>
        <p:spPr>
          <a:xfrm>
            <a:off x="1570443" y="4855891"/>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712936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6" name="图片 5"/>
          <p:cNvPicPr>
            <a:picLocks noChangeAspect="1"/>
          </p:cNvPicPr>
          <p:nvPr/>
        </p:nvPicPr>
        <p:blipFill>
          <a:blip r:embed="rId4"/>
          <a:stretch>
            <a:fillRect/>
          </a:stretch>
        </p:blipFill>
        <p:spPr>
          <a:xfrm>
            <a:off x="683010" y="886721"/>
            <a:ext cx="10608968" cy="1444077"/>
          </a:xfrm>
          <a:prstGeom prst="rect">
            <a:avLst/>
          </a:prstGeom>
        </p:spPr>
      </p:pic>
      <p:sp>
        <p:nvSpPr>
          <p:cNvPr id="8" name="矩形 7"/>
          <p:cNvSpPr/>
          <p:nvPr/>
        </p:nvSpPr>
        <p:spPr>
          <a:xfrm>
            <a:off x="755915" y="2238747"/>
            <a:ext cx="10680169" cy="4487382"/>
          </a:xfrm>
          <a:prstGeom prst="rect">
            <a:avLst/>
          </a:prstGeom>
        </p:spPr>
        <p:txBody>
          <a:bodyPr wrap="square">
            <a:spAutoFit/>
          </a:bodyPr>
          <a:lstStyle/>
          <a:p>
            <a:pPr>
              <a:lnSpc>
                <a:spcPct val="14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3.It’s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today.I have PE.	</a:t>
            </a:r>
            <a:endPar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4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A.Tuesday</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B.Thursday</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4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4.I want some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for Grandma Liu</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4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A.bookmarks</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B.flowers</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4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5.I play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with my friends on Sunday</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p>
          <a:p>
            <a:pPr>
              <a:lnSpc>
                <a:spcPct val="14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A.basketball</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B.football</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1321016" y="2360600"/>
            <a:ext cx="498855" cy="615553"/>
          </a:xfrm>
          <a:prstGeom prst="rect">
            <a:avLst/>
          </a:prstGeom>
        </p:spPr>
        <p:txBody>
          <a:bodyPr wrap="squar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
        <p:nvSpPr>
          <p:cNvPr id="10" name="矩形 9"/>
          <p:cNvSpPr/>
          <p:nvPr/>
        </p:nvSpPr>
        <p:spPr>
          <a:xfrm>
            <a:off x="1345061" y="3866885"/>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b="1" dirty="0">
              <a:solidFill>
                <a:srgbClr val="E72582"/>
              </a:solidFill>
            </a:endParaRPr>
          </a:p>
        </p:txBody>
      </p:sp>
      <p:sp>
        <p:nvSpPr>
          <p:cNvPr id="11" name="矩形 10"/>
          <p:cNvSpPr/>
          <p:nvPr/>
        </p:nvSpPr>
        <p:spPr>
          <a:xfrm>
            <a:off x="1345061" y="5296507"/>
            <a:ext cx="474810"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982563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5223" y="861094"/>
            <a:ext cx="10731260" cy="5586145"/>
          </a:xfrm>
          <a:prstGeom prst="rect">
            <a:avLst/>
          </a:prstGeom>
        </p:spPr>
        <p:txBody>
          <a:bodyPr wrap="square">
            <a:spAutoFit/>
          </a:bodyPr>
          <a:lstStyle/>
          <a:p>
            <a:pPr>
              <a:lnSpc>
                <a:spcPct val="150000"/>
              </a:lnSpc>
              <a:spcAft>
                <a:spcPts val="0"/>
              </a:spcAft>
            </a:pPr>
            <a:r>
              <a:rPr lang="zh-CN" altLang="zh-CN" sz="3400" dirty="0">
                <a:latin typeface="Times New Roman" panose="02020603050405020304" pitchFamily="18" charset="0"/>
                <a:ea typeface="方正黑体_GBK" panose="03000509000000000000" pitchFamily="65" charset="-122"/>
                <a:cs typeface="Times New Roman" panose="02020603050405020304" pitchFamily="18" charset="0"/>
              </a:rPr>
              <a:t>六、单项选择。</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1.Look</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the pictures!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A.at</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B.on</a:t>
            </a:r>
            <a:r>
              <a:rPr lang="zh-CN"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C.in</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2.What do you have </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Friday?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A.in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B.to</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C.on</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3.I go to the music club</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Mike.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A.to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B.for</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C.with</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321016" y="1810009"/>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
        <p:nvSpPr>
          <p:cNvPr id="8" name="矩形 7"/>
          <p:cNvSpPr/>
          <p:nvPr/>
        </p:nvSpPr>
        <p:spPr>
          <a:xfrm>
            <a:off x="1321016" y="3429000"/>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b="1" dirty="0">
              <a:solidFill>
                <a:srgbClr val="E72582"/>
              </a:solidFill>
            </a:endParaRPr>
          </a:p>
        </p:txBody>
      </p:sp>
      <p:sp>
        <p:nvSpPr>
          <p:cNvPr id="9" name="矩形 8"/>
          <p:cNvSpPr/>
          <p:nvPr/>
        </p:nvSpPr>
        <p:spPr>
          <a:xfrm>
            <a:off x="1275008" y="4938119"/>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90156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英语</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5223" y="861094"/>
            <a:ext cx="10731260" cy="4278094"/>
          </a:xfrm>
          <a:prstGeom prst="rect">
            <a:avLst/>
          </a:prstGeom>
        </p:spPr>
        <p:txBody>
          <a:bodyPr wrap="square">
            <a:spAutoFit/>
          </a:bodyPr>
          <a:lstStyle/>
          <a:p>
            <a:pPr>
              <a:lnSpc>
                <a:spcPct val="20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4.I have an</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lesson in the afternoon.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A.art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B.maths</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C.science</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400" u="sng"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day is it today?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A.How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B.Where</a:t>
            </a:r>
            <a:r>
              <a:rPr lang="en-US" altLang="zh-CN" sz="34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400" dirty="0" smtClean="0">
                <a:latin typeface="Times New Roman" panose="02020603050405020304" pitchFamily="18" charset="0"/>
                <a:ea typeface="宋体" panose="02010600030101010101" pitchFamily="2" charset="-122"/>
                <a:cs typeface="Times New Roman" panose="02020603050405020304" pitchFamily="18" charset="0"/>
              </a:rPr>
              <a:t>               C.What</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321016" y="1238957"/>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b="1" dirty="0">
              <a:solidFill>
                <a:srgbClr val="E72582"/>
              </a:solidFill>
            </a:endParaRPr>
          </a:p>
        </p:txBody>
      </p:sp>
      <p:sp>
        <p:nvSpPr>
          <p:cNvPr id="8" name="矩形 7"/>
          <p:cNvSpPr/>
          <p:nvPr/>
        </p:nvSpPr>
        <p:spPr>
          <a:xfrm>
            <a:off x="1321016" y="3345511"/>
            <a:ext cx="498855" cy="615553"/>
          </a:xfrm>
          <a:prstGeom prst="rect">
            <a:avLst/>
          </a:prstGeom>
        </p:spPr>
        <p:txBody>
          <a:bodyPr wrap="none">
            <a:spAutoFit/>
          </a:bodyPr>
          <a:lstStyle/>
          <a:p>
            <a:r>
              <a:rPr lang="en-US" altLang="zh-CN" sz="3400" b="1"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8447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623</Words>
  <Application>Microsoft Office PowerPoint</Application>
  <PresentationFormat>宽屏</PresentationFormat>
  <Paragraphs>178</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方正小标宋_GBK</vt:lpstr>
      <vt:lpstr>Arial</vt:lpstr>
      <vt:lpstr>方正隶变_GBK</vt:lpstr>
      <vt:lpstr>Times New Roman</vt:lpstr>
      <vt:lpstr>汉仪雅酷黑 95W</vt:lpstr>
      <vt:lpstr>方正大标宋简体</vt:lpstr>
      <vt:lpstr>微软雅黑</vt:lpstr>
      <vt:lpstr>方正大标宋_GBK</vt:lpstr>
      <vt:lpstr>Wingdings</vt:lpstr>
      <vt:lpstr>new exer</vt:lpstr>
      <vt:lpstr>宋体</vt:lpstr>
      <vt:lpstr>方正黑体_GBK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237</cp:revision>
  <dcterms:created xsi:type="dcterms:W3CDTF">2019-06-19T02:08:00Z</dcterms:created>
  <dcterms:modified xsi:type="dcterms:W3CDTF">2026-03-24T09:06:10Z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2052-11.1.0.8838</vt:lpwstr>
  </property>
  <property fmtid="{D5CDD505-2E9C-101B-9397-08002B2CF9AE}" pid="3" name="ICV">
    <vt:lpwstr>0120116FAA4943239CF14053B68F4A85</vt:lpwstr>
  </property>
</Properties>
</file>