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21" r:id="rId3"/>
    <p:sldId id="522" r:id="rId4"/>
    <p:sldId id="523" r:id="rId5"/>
    <p:sldId id="526" r:id="rId6"/>
    <p:sldId id="489" r:id="rId7"/>
    <p:sldId id="427" r:id="rId8"/>
  </p:sldIdLst>
  <p:sldSz cx="12192000" cy="6858000"/>
  <p:notesSz cx="6858000" cy="9144000"/>
  <p:embeddedFontLst>
    <p:embeddedFont>
      <p:font typeface="Segoe UI Symbol" pitchFamily="34" charset="0"/>
      <p:regular r:id="rId9"/>
    </p:embeddedFont>
    <p:embeddedFont>
      <p:font typeface="MS Gothic" pitchFamily="49" charset="-128"/>
      <p:regular r:id="rId10"/>
    </p:embeddedFont>
    <p:embeddedFont>
      <p:font typeface="楷体" charset="-122"/>
      <p:regular r:id="rId11"/>
    </p:embeddedFont>
    <p:embeddedFont>
      <p:font typeface="方正黑体_GBK" pitchFamily="65" charset="-122"/>
      <p:regular r:id="rId12"/>
    </p:embeddedFont>
    <p:embeddedFont>
      <p:font typeface="微软雅黑" pitchFamily="34" charset="-122"/>
      <p:regular r:id="rId13"/>
      <p:bold r:id="rId14"/>
    </p:embeddedFont>
    <p:embeddedFont>
      <p:font typeface="方正小标宋_GBK" pitchFamily="65" charset="-122"/>
      <p:regular r:id="rId15"/>
    </p:embeddedFon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NEU-BZ" pitchFamily="2" charset="-122"/>
      <p:regular r:id="rId20"/>
      <p:bold r:id="rId21"/>
      <p:italic r:id="rId22"/>
      <p:boldItalic r:id="rId23"/>
    </p:embeddedFont>
    <p:embeddedFont>
      <p:font typeface="方正书宋_GBK" pitchFamily="65" charset="-122"/>
      <p:regular r:id="rId24"/>
    </p:embeddedFont>
    <p:embeddedFont>
      <p:font typeface="方正大标宋_GBK" pitchFamily="65" charset="-122"/>
      <p:regular r:id="rId25"/>
    </p:embeddedFont>
    <p:embeddedFont>
      <p:font typeface="方正隶变_GBK" pitchFamily="65" charset="-122"/>
      <p:regular r:id="rId26"/>
    </p:embeddedFont>
    <p:embeddedFont>
      <p:font typeface="方正大标宋简体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504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3.pn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第四课时 </a:t>
            </a:r>
            <a:r>
              <a:rPr lang="en-US" altLang="zh-CN" sz="6000" b="1" dirty="0">
                <a:latin typeface="Times New Roman" pitchFamily="18" charset="0"/>
                <a:ea typeface="方正大标宋_GBK" panose="03000509000000000000" pitchFamily="65" charset="-122"/>
                <a:cs typeface="Times New Roman" pitchFamily="18" charset="0"/>
              </a:rPr>
              <a:t>Fuel up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方正大标宋_GBK" panose="03000509000000000000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C0BF5362-D2B9-4196-ABBA-ECF3B7ECE58C}"/>
              </a:ext>
            </a:extLst>
          </p:cNvPr>
          <p:cNvSpPr/>
          <p:nvPr/>
        </p:nvSpPr>
        <p:spPr>
          <a:xfrm>
            <a:off x="505461" y="847208"/>
            <a:ext cx="1088140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判断下列每组单词中画线字母的发音是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(T)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否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(F)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相同。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A.loo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B.mil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C.ca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ood	          B.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reat	                C.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randpa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) 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A.ma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	          B.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itchen	        C.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) 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ame	          B.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iraffe	        C.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reen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) 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	          B.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olour    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C.pen</a:t>
            </a:r>
            <a:r>
              <a:rPr lang="en-US" altLang="zh-CN" sz="36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il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7D03D8E2-D396-4CF2-B259-BF8A92EFF1FC}"/>
              </a:ext>
            </a:extLst>
          </p:cNvPr>
          <p:cNvSpPr/>
          <p:nvPr/>
        </p:nvSpPr>
        <p:spPr>
          <a:xfrm>
            <a:off x="1045939" y="2755679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A6276D02-19B2-4E9A-8DA8-4C8525114979}"/>
              </a:ext>
            </a:extLst>
          </p:cNvPr>
          <p:cNvSpPr/>
          <p:nvPr/>
        </p:nvSpPr>
        <p:spPr>
          <a:xfrm>
            <a:off x="1045939" y="3563083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B66009DC-0AB6-4601-9AE0-7DBDBAB64B9B}"/>
              </a:ext>
            </a:extLst>
          </p:cNvPr>
          <p:cNvSpPr/>
          <p:nvPr/>
        </p:nvSpPr>
        <p:spPr>
          <a:xfrm>
            <a:off x="1052351" y="4370487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F5219E39-D02C-44D3-A8D1-D2A682C0E8E2}"/>
              </a:ext>
            </a:extLst>
          </p:cNvPr>
          <p:cNvSpPr/>
          <p:nvPr/>
        </p:nvSpPr>
        <p:spPr>
          <a:xfrm>
            <a:off x="1078113" y="5177891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DD07EFC3-AB9C-48B3-8F4A-A79542F9221F}"/>
              </a:ext>
            </a:extLst>
          </p:cNvPr>
          <p:cNvSpPr/>
          <p:nvPr/>
        </p:nvSpPr>
        <p:spPr>
          <a:xfrm>
            <a:off x="1058763" y="6021381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2534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035071F-CFB0-43B6-B12C-DA1C2F3FBE21}"/>
              </a:ext>
            </a:extLst>
          </p:cNvPr>
          <p:cNvSpPr/>
          <p:nvPr/>
        </p:nvSpPr>
        <p:spPr>
          <a:xfrm>
            <a:off x="505460" y="841079"/>
            <a:ext cx="1058811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en-US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选择填空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like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A.dogs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B.hot dogs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Hello,I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Huanhuan.I like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A.dumplings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B.beef 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102738CB-0804-48BA-B107-89F6174E0A81}"/>
              </a:ext>
            </a:extLst>
          </p:cNvPr>
          <p:cNvSpPr/>
          <p:nvPr/>
        </p:nvSpPr>
        <p:spPr>
          <a:xfrm>
            <a:off x="1021829" y="1833798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C4D46B0E-3420-45C8-80E7-F5769170BE3C}"/>
              </a:ext>
            </a:extLst>
          </p:cNvPr>
          <p:cNvSpPr/>
          <p:nvPr/>
        </p:nvSpPr>
        <p:spPr>
          <a:xfrm>
            <a:off x="1009004" y="349276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pic>
        <p:nvPicPr>
          <p:cNvPr id="9" name="image137.jpeg">
            <a:extLst>
              <a:ext uri="{FF2B5EF4-FFF2-40B4-BE49-F238E27FC236}">
                <a16:creationId xmlns="" xmlns:a16="http://schemas.microsoft.com/office/drawing/2014/main" id="{8520437C-1A3E-44F6-96DB-A851CEFECDB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913766" y="1754493"/>
            <a:ext cx="1730566" cy="1275027"/>
          </a:xfrm>
          <a:prstGeom prst="rect">
            <a:avLst/>
          </a:prstGeom>
        </p:spPr>
      </p:pic>
      <p:pic>
        <p:nvPicPr>
          <p:cNvPr id="10" name="image138.jpeg">
            <a:extLst>
              <a:ext uri="{FF2B5EF4-FFF2-40B4-BE49-F238E27FC236}">
                <a16:creationId xmlns="" xmlns:a16="http://schemas.microsoft.com/office/drawing/2014/main" id="{887CF30D-E7A6-4738-B400-4A50C694DF51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8870584" y="3815934"/>
            <a:ext cx="2145348" cy="94810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3349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0C02CE76-035B-4781-A239-88AE61E46C59}"/>
              </a:ext>
            </a:extLst>
          </p:cNvPr>
          <p:cNvSpPr/>
          <p:nvPr/>
        </p:nvSpPr>
        <p:spPr>
          <a:xfrm>
            <a:off x="680084" y="841079"/>
            <a:ext cx="10586013" cy="4152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—Tom,do you like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—Yes,I do.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A.noodles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360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B.sushi 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 likes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A.sandwiches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B.cupcakes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C654E170-076D-4D30-A75C-2D0B6FD57296}"/>
              </a:ext>
            </a:extLst>
          </p:cNvPr>
          <p:cNvSpPr/>
          <p:nvPr/>
        </p:nvSpPr>
        <p:spPr>
          <a:xfrm>
            <a:off x="1239858" y="1054155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2D401575-0783-45C5-8277-4C2DBFBB9292}"/>
              </a:ext>
            </a:extLst>
          </p:cNvPr>
          <p:cNvSpPr/>
          <p:nvPr/>
        </p:nvSpPr>
        <p:spPr>
          <a:xfrm>
            <a:off x="1214210" y="347689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pic>
        <p:nvPicPr>
          <p:cNvPr id="9" name="image139.jpeg">
            <a:extLst>
              <a:ext uri="{FF2B5EF4-FFF2-40B4-BE49-F238E27FC236}">
                <a16:creationId xmlns="" xmlns:a16="http://schemas.microsoft.com/office/drawing/2014/main" id="{247E12FC-1EEB-4169-9A97-FF3DA089F4B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2611" y="1169182"/>
            <a:ext cx="1937600" cy="1223369"/>
          </a:xfrm>
          <a:prstGeom prst="rect">
            <a:avLst/>
          </a:prstGeom>
        </p:spPr>
      </p:pic>
      <p:pic>
        <p:nvPicPr>
          <p:cNvPr id="10" name="image140.jpeg">
            <a:extLst>
              <a:ext uri="{FF2B5EF4-FFF2-40B4-BE49-F238E27FC236}">
                <a16:creationId xmlns="" xmlns:a16="http://schemas.microsoft.com/office/drawing/2014/main" id="{549EB73E-6181-4DFC-96B5-32E38A5768CB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8290266" y="3800058"/>
            <a:ext cx="2087311" cy="10432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0789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1" name="矩形 10"/>
          <p:cNvSpPr/>
          <p:nvPr/>
        </p:nvSpPr>
        <p:spPr>
          <a:xfrm>
            <a:off x="505460" y="841079"/>
            <a:ext cx="1093316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5.Let’s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 salad together.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A.make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B.making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6.I like sandwiches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beef and eggs.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A.to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                     B.with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58843" y="96127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82888" y="251700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9916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4" name="矩形 13"/>
          <p:cNvSpPr/>
          <p:nvPr/>
        </p:nvSpPr>
        <p:spPr>
          <a:xfrm>
            <a:off x="505459" y="861095"/>
            <a:ext cx="1086415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三、阅读对话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在小朋友喜欢的食物的方框里写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不喜欢的写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200" dirty="0">
                <a:solidFill>
                  <a:srgbClr val="000000"/>
                </a:solidFill>
                <a:latin typeface="Segoe UI Symbol" panose="020B0502040204020203" pitchFamily="34" charset="0"/>
                <a:ea typeface="NEU-BZ" panose="02010600010101010101" pitchFamily="2" charset="-122"/>
                <a:cs typeface="Segoe UI Symbol" panose="020B0502040204020203" pitchFamily="34" charset="0"/>
              </a:rPr>
              <a:t>✕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Ben:I like noodles with tomatoes and eggs.I don’t like beef.I like 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cupcakes 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and 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dumplings.What 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about you,Mia and Ken?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Mia:I don’t like sushi.I like hot dogs and dumplings.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Ken:I like dumplings,too.I don’t like hot dogs.I like sushi.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2553549"/>
              </p:ext>
            </p:extLst>
          </p:nvPr>
        </p:nvGraphicFramePr>
        <p:xfrm>
          <a:off x="775435" y="3861043"/>
          <a:ext cx="9581900" cy="2673948"/>
        </p:xfrm>
        <a:graphic>
          <a:graphicData uri="http://schemas.openxmlformats.org/drawingml/2006/table">
            <a:tbl>
              <a:tblPr firstRow="1" firstCol="1" bandRow="1"/>
              <a:tblGrid>
                <a:gridCol w="1127282"/>
                <a:gridCol w="1409103"/>
                <a:gridCol w="1409103"/>
                <a:gridCol w="1409103"/>
                <a:gridCol w="1409103"/>
                <a:gridCol w="1409103"/>
                <a:gridCol w="1409103"/>
              </a:tblGrid>
              <a:tr h="8746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37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7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37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37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37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37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37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37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76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Ben</a:t>
                      </a:r>
                      <a:endParaRPr lang="zh-CN" sz="37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7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7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7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3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7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3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7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7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76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Mia</a:t>
                      </a:r>
                      <a:endParaRPr lang="zh-CN" sz="37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3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7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3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7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7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7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7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3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7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76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Ken</a:t>
                      </a:r>
                      <a:endParaRPr lang="zh-CN" sz="37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3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7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3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7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7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7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7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37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7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30" name="image385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4757" y="3892003"/>
            <a:ext cx="907290" cy="758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image386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1941" y="3926072"/>
            <a:ext cx="861706" cy="72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image387.jpe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60" b="27149"/>
          <a:stretch/>
        </p:blipFill>
        <p:spPr bwMode="auto">
          <a:xfrm>
            <a:off x="4899027" y="4044462"/>
            <a:ext cx="1018196" cy="501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image388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0402" y="3908082"/>
            <a:ext cx="861706" cy="72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image389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488" y="3928098"/>
            <a:ext cx="891269" cy="716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image390.jpe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21"/>
          <a:stretch/>
        </p:blipFill>
        <p:spPr bwMode="auto">
          <a:xfrm>
            <a:off x="9194722" y="3928098"/>
            <a:ext cx="918108" cy="716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134757" y="464424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9362538" y="4727182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7870777" y="5325151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6516762" y="5952457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3603338" y="462030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5013591" y="462666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5013591" y="522962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6423844" y="524538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4993991" y="581200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801285" y="582266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195</Words>
  <Application>Microsoft Office PowerPoint</Application>
  <PresentationFormat>自定义</PresentationFormat>
  <Paragraphs>76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Arial</vt:lpstr>
      <vt:lpstr>宋体</vt:lpstr>
      <vt:lpstr>Segoe UI Symbol</vt:lpstr>
      <vt:lpstr>MS Gothic</vt:lpstr>
      <vt:lpstr>楷体</vt:lpstr>
      <vt:lpstr>方正黑体_GBK</vt:lpstr>
      <vt:lpstr>微软雅黑</vt:lpstr>
      <vt:lpstr>汉仪雅酷黑 95W</vt:lpstr>
      <vt:lpstr>方正小标宋_GBK</vt:lpstr>
      <vt:lpstr>Calibri</vt:lpstr>
      <vt:lpstr>NEU-BZ</vt:lpstr>
      <vt:lpstr>方正书宋_GBK</vt:lpstr>
      <vt:lpstr>方正大标宋_GBK</vt:lpstr>
      <vt:lpstr>Wingdings</vt:lpstr>
      <vt:lpstr>方正隶变_GBK</vt:lpstr>
      <vt:lpstr>Times New Roman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233</cp:revision>
  <dcterms:created xsi:type="dcterms:W3CDTF">2019-06-19T02:08:00Z</dcterms:created>
  <dcterms:modified xsi:type="dcterms:W3CDTF">2026-03-27T07:46:58Z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