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书宋_GBK" pitchFamily="65" charset="-122"/>
      <p:regular r:id="rId10"/>
    </p:embeddedFont>
    <p:embeddedFont>
      <p:font typeface="Cambria Math" pitchFamily="18" charset="0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png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5018" y="856206"/>
            <a:ext cx="10763048" cy="2086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一个粮仓如图所示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如果每立方米粮食的质量为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800 kg,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那么这个粮仓最多可以装多少吨粮食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粮仓壁的厚度忽略不计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1264" y="2813856"/>
            <a:ext cx="2024906" cy="23400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2565" y="2894792"/>
            <a:ext cx="818713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6÷2=3(m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400" dirty="0">
              <a:solidFill>
                <a:srgbClr val="E72582"/>
              </a:solidFill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178.98×800=143184(kg</a:t>
            </a:r>
            <a:r>
              <a:rPr lang="en-US" altLang="zh-CN" sz="3400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)=143.184(</a:t>
            </a: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吨</a:t>
            </a:r>
            <a:r>
              <a:rPr lang="en-US" altLang="zh-CN" sz="3400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这个粮仓最多可以装</a:t>
            </a:r>
            <a:r>
              <a:rPr lang="en-US" altLang="zh-CN" sz="3400" dirty="0">
                <a:solidFill>
                  <a:srgbClr val="E72582"/>
                </a:solidFill>
                <a:effectLst/>
                <a:latin typeface="Times New Roman"/>
                <a:ea typeface="宋体"/>
                <a:cs typeface="Times New Roman"/>
              </a:rPr>
              <a:t>143.184</a:t>
            </a:r>
            <a:r>
              <a:rPr lang="zh-CN" altLang="zh-CN" sz="3400" b="1" dirty="0">
                <a:solidFill>
                  <a:srgbClr val="E72582"/>
                </a:solidFill>
                <a:effectLst/>
                <a:latin typeface="Times New Roman"/>
                <a:ea typeface="方正仿宋_GBK"/>
                <a:cs typeface="Times New Roman"/>
              </a:rPr>
              <a:t>吨粮食。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553364" y="2613954"/>
                <a:ext cx="6134100" cy="2358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  3.14×3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×3.14×3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×4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=141.3+37.68</a:t>
                </a:r>
              </a:p>
              <a:p>
                <a:pPr lvl="0">
                  <a:lnSpc>
                    <a:spcPct val="13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=178.98(m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3364" y="2613954"/>
                <a:ext cx="6134100" cy="2358851"/>
              </a:xfrm>
              <a:prstGeom prst="rect">
                <a:avLst/>
              </a:prstGeom>
              <a:blipFill rotWithShape="1">
                <a:blip r:embed="rId5"/>
                <a:stretch>
                  <a:fillRect l="-2783" b="-7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一个圆柱形无盖水桶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底面直径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40 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制作这个水桶至少需要多少平方米的铁皮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40÷2=20(cm)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3.14×20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+3.14×40×60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1256+7536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8792(cm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)=0.8792(m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制作这个水桶至少需要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0.8792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平方米的铁皮</a:t>
            </a:r>
            <a:r>
              <a:rPr lang="zh-CN" altLang="en-US" sz="3400" b="1" dirty="0" smtClean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这个水桶最多装水多少升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3.14×20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×60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=3.14×400×60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75360(cm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)=75360(mL)=75.36(L)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这个水桶最多装水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75.36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升。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806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把正确的选项填在括号里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与它等底等高的圆锥的体积是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A.30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B.20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C.180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latin typeface="方正书宋_GBK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D.20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一个圆锥的底面半径扩大到原来的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高不变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它的体积扩大到原来的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倍。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A.3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B.6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C.9</a:t>
            </a:r>
            <a:r>
              <a:rPr lang="zh-CN" altLang="en-US" sz="3400" dirty="0"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D.12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7593" y="2589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82220" y="49516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先将甲容器注满水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再将水倒入乙容器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这时乙容器中的水有多高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8079" y="2072004"/>
            <a:ext cx="4103835" cy="238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918765" y="2628901"/>
                <a:ext cx="8187135" cy="1905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9×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=3(cm)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这时乙容器中的水有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高。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765" y="2628901"/>
                <a:ext cx="8187135" cy="1905458"/>
              </a:xfrm>
              <a:prstGeom prst="rect">
                <a:avLst/>
              </a:prstGeom>
              <a:blipFill rotWithShape="1">
                <a:blip r:embed="rId5"/>
                <a:stretch>
                  <a:fillRect l="-2085" b="-9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312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方正隶变_GBK</vt:lpstr>
      <vt:lpstr>方正书宋_GBK</vt:lpstr>
      <vt:lpstr>Cambria Math</vt:lpstr>
      <vt:lpstr>方正大标宋_GBK</vt:lpstr>
      <vt:lpstr>Times New Roman</vt:lpstr>
      <vt:lpstr>Calibri</vt:lpstr>
      <vt:lpstr>微软雅黑</vt:lpstr>
      <vt:lpstr>方正大标宋简体</vt:lpstr>
      <vt:lpstr>汉仪雅酷黑 95W</vt:lpstr>
      <vt:lpstr>方正仿宋_GBK</vt:lpstr>
      <vt:lpstr>方正小标宋_GBK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2026-02-28T03:10:05Z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