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Cambria Math" pitchFamily="18" charset="0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仿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隶变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书宋_GBK" pitchFamily="65" charset="-122"/>
      <p:regular r:id="rId23"/>
    </p:embeddedFont>
    <p:embeddedFont>
      <p:font typeface="方正大标宋_GBK" pitchFamily="65" charset="-122"/>
      <p:regular r:id="rId24"/>
    </p:embeddedFont>
    <p:embeddedFont>
      <p:font typeface="方正大标宋简体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TIF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11" Type="http://schemas.openxmlformats.org/officeDocument/2006/relationships/image" Target="../media/image11.png"/><Relationship Id="rId5" Type="http://schemas.openxmlformats.org/officeDocument/2006/relationships/image" Target="../media/image5.TIF"/><Relationship Id="rId10" Type="http://schemas.openxmlformats.org/officeDocument/2006/relationships/image" Target="../media/image10.png"/><Relationship Id="rId4" Type="http://schemas.openxmlformats.org/officeDocument/2006/relationships/image" Target="../media/image4.TIF"/><Relationship Id="rId9" Type="http://schemas.openxmlformats.org/officeDocument/2006/relationships/image" Target="../media/image9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计算与应用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6492537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涂一涂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算一算。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0100" y="1648683"/>
            <a:ext cx="553703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endParaRPr lang="zh-CN" altLang="en-US" sz="3400" dirty="0"/>
          </a:p>
        </p:txBody>
      </p:sp>
      <p:pic>
        <p:nvPicPr>
          <p:cNvPr id="8" name="image1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913890"/>
            <a:ext cx="2053826" cy="2009709"/>
          </a:xfrm>
          <a:prstGeom prst="rect">
            <a:avLst/>
          </a:prstGeom>
        </p:spPr>
      </p:pic>
      <p:pic>
        <p:nvPicPr>
          <p:cNvPr id="9" name="image12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612832" y="1913890"/>
            <a:ext cx="2044092" cy="200018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530817" y="4073009"/>
            <a:ext cx="39100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1.4+0.25=(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p:sp>
        <p:nvSpPr>
          <p:cNvPr id="11" name="矩形 10"/>
          <p:cNvSpPr/>
          <p:nvPr/>
        </p:nvSpPr>
        <p:spPr>
          <a:xfrm>
            <a:off x="3867795" y="407527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1.65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12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408271" y="1913890"/>
            <a:ext cx="2044092" cy="2000184"/>
          </a:xfrm>
          <a:prstGeom prst="rect">
            <a:avLst/>
          </a:prstGeom>
        </p:spPr>
      </p:pic>
      <p:pic>
        <p:nvPicPr>
          <p:cNvPr id="13" name="image126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3612832" y="1913890"/>
            <a:ext cx="2044092" cy="200018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700698" y="1765122"/>
            <a:ext cx="6944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(2)</a:t>
            </a:r>
            <a:endParaRPr lang="zh-CN" altLang="en-US" sz="3400" dirty="0"/>
          </a:p>
        </p:txBody>
      </p:sp>
      <p:pic>
        <p:nvPicPr>
          <p:cNvPr id="15" name="image127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7477442" y="1875790"/>
            <a:ext cx="3476308" cy="1979647"/>
          </a:xfrm>
          <a:prstGeom prst="rect">
            <a:avLst/>
          </a:prstGeom>
        </p:spPr>
      </p:pic>
      <p:pic>
        <p:nvPicPr>
          <p:cNvPr id="16" name="image127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7477442" y="1875790"/>
            <a:ext cx="3411325" cy="194264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7725754" y="3952174"/>
                <a:ext cx="3052439" cy="835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)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5754" y="3952174"/>
                <a:ext cx="3052439" cy="835485"/>
              </a:xfrm>
              <a:prstGeom prst="rect">
                <a:avLst/>
              </a:prstGeom>
              <a:blipFill rotWithShape="1">
                <a:blip r:embed="rId10"/>
                <a:stretch>
                  <a:fillRect t="-1460" r="-4790" b="-102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9354554" y="3827956"/>
                <a:ext cx="718466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35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4554" y="3827956"/>
                <a:ext cx="718466" cy="959686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1" y="861095"/>
            <a:ext cx="6300642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用竖式计算。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4900" y="1819275"/>
            <a:ext cx="576150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5.4+3.87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8" name="矩形 7"/>
          <p:cNvSpPr/>
          <p:nvPr/>
        </p:nvSpPr>
        <p:spPr>
          <a:xfrm>
            <a:off x="3049883" y="1819274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9.27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8920" y="2455128"/>
            <a:ext cx="1846980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ea typeface="Times New Roman"/>
              </a:rPr>
              <a:t>  </a:t>
            </a:r>
            <a:r>
              <a:rPr lang="en-US" altLang="zh-CN" sz="3400" spc="-150" dirty="0" smtClean="0">
                <a:solidFill>
                  <a:srgbClr val="E72582"/>
                </a:solidFill>
                <a:ea typeface="Times New Roman"/>
              </a:rPr>
              <a:t>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5.4</a:t>
            </a:r>
          </a:p>
          <a:p>
            <a:r>
              <a:rPr lang="zh-CN" altLang="zh-CN" sz="3400" u="sng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E72582"/>
                </a:solidFill>
                <a:latin typeface="Times New Roman"/>
                <a:ea typeface="宋体"/>
              </a:rPr>
              <a:t>+ 3.87 </a:t>
            </a:r>
          </a:p>
          <a:p>
            <a:r>
              <a:rPr lang="zh-CN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 smtClean="0">
                <a:solidFill>
                  <a:srgbClr val="E72582"/>
                </a:solidFill>
                <a:ea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ea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9.27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38688" y="1787009"/>
            <a:ext cx="19832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259+306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11" name="矩形 10"/>
          <p:cNvSpPr/>
          <p:nvPr/>
        </p:nvSpPr>
        <p:spPr>
          <a:xfrm>
            <a:off x="8174052" y="178700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565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45301" y="2434828"/>
            <a:ext cx="1628972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259</a:t>
            </a:r>
          </a:p>
          <a:p>
            <a:r>
              <a:rPr lang="zh-CN" altLang="zh-CN" sz="3400" u="sng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E72582"/>
                </a:solidFill>
                <a:latin typeface="Times New Roman"/>
                <a:ea typeface="宋体"/>
              </a:rPr>
              <a:t>+306 </a:t>
            </a:r>
          </a:p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565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2975" y="4163496"/>
            <a:ext cx="34956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4.17-1.8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14" name="矩形 13"/>
          <p:cNvSpPr/>
          <p:nvPr/>
        </p:nvSpPr>
        <p:spPr>
          <a:xfrm>
            <a:off x="2802752" y="417302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2.37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5916" y="4892278"/>
            <a:ext cx="199072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4.17</a:t>
            </a:r>
          </a:p>
          <a:p>
            <a:r>
              <a:rPr lang="zh-CN" altLang="zh-CN" sz="3400" u="sng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E72582"/>
                </a:solidFill>
                <a:latin typeface="Times New Roman"/>
                <a:ea typeface="宋体"/>
              </a:rPr>
              <a:t>-</a:t>
            </a:r>
            <a:r>
              <a:rPr lang="en-US" altLang="zh-CN" sz="3400" u="sng" dirty="0" smtClean="0">
                <a:solidFill>
                  <a:srgbClr val="E72582"/>
                </a:solidFill>
                <a:latin typeface="Times New Roman"/>
                <a:ea typeface="宋体"/>
              </a:rPr>
              <a:t>1.8   </a:t>
            </a:r>
            <a:r>
              <a:rPr lang="en-US" altLang="zh-CN" sz="3400" u="sng" dirty="0">
                <a:solidFill>
                  <a:srgbClr val="E72582"/>
                </a:solidFill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solidFill>
                <a:srgbClr val="E72582"/>
              </a:solidFill>
              <a:latin typeface="Times New Roman"/>
              <a:ea typeface="宋体"/>
            </a:endParaRPr>
          </a:p>
          <a:p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2.37 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85800" y="1057275"/>
            <a:ext cx="61456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326×54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10" name="矩形 9"/>
          <p:cNvSpPr/>
          <p:nvPr/>
        </p:nvSpPr>
        <p:spPr>
          <a:xfrm>
            <a:off x="2610671" y="1057274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17604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500" y="1739384"/>
            <a:ext cx="3236784" cy="2708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       3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</a:p>
          <a:p>
            <a:r>
              <a:rPr lang="zh-CN" altLang="zh-CN" sz="3400" u="sng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E72582"/>
                </a:solidFill>
                <a:latin typeface="Times New Roman"/>
                <a:ea typeface="宋体"/>
              </a:rPr>
              <a:t>×</a:t>
            </a:r>
            <a:r>
              <a:rPr lang="zh-CN" altLang="zh-CN" sz="3400" u="sng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r>
              <a:rPr lang="en-US" altLang="zh-CN" sz="3400" u="sng" dirty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u="sng" dirty="0">
                <a:solidFill>
                  <a:srgbClr val="E72582"/>
                </a:solidFill>
                <a:latin typeface="Times New Roman"/>
                <a:ea typeface="宋体"/>
              </a:rPr>
              <a:t>4 </a:t>
            </a:r>
            <a:endParaRPr lang="en-US" altLang="zh-CN" sz="3400" u="sng" dirty="0" smtClean="0">
              <a:solidFill>
                <a:srgbClr val="E72582"/>
              </a:solidFill>
              <a:latin typeface="Times New Roman"/>
              <a:ea typeface="宋体"/>
            </a:endParaRPr>
          </a:p>
          <a:p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1304</a:t>
            </a:r>
          </a:p>
          <a:p>
            <a:r>
              <a:rPr lang="zh-CN" altLang="zh-CN" sz="3400" u="sng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u="sng" dirty="0" smtClean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r>
              <a:rPr lang="en-US" altLang="zh-CN" sz="3400" u="sng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u="sng" dirty="0">
                <a:solidFill>
                  <a:srgbClr val="E72582"/>
                </a:solidFill>
                <a:latin typeface="Times New Roman"/>
                <a:ea typeface="宋体"/>
              </a:rPr>
              <a:t>630</a:t>
            </a:r>
            <a:r>
              <a:rPr lang="zh-CN" altLang="zh-CN" sz="3400" u="sng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E72582"/>
                </a:solidFill>
                <a:latin typeface="Times New Roman"/>
                <a:ea typeface="宋体"/>
              </a:rPr>
              <a:t> 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     17 604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90580" y="1047748"/>
            <a:ext cx="23920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9.45×0.28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13" name="矩形 12"/>
          <p:cNvSpPr/>
          <p:nvPr/>
        </p:nvSpPr>
        <p:spPr>
          <a:xfrm>
            <a:off x="7915906" y="1047747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2.646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43575" y="1752600"/>
            <a:ext cx="3184634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        9.4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</a:p>
          <a:p>
            <a:r>
              <a:rPr lang="zh-CN" altLang="zh-CN" sz="3400" u="sng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E72582"/>
                </a:solidFill>
                <a:latin typeface="Times New Roman"/>
                <a:ea typeface="宋体"/>
              </a:rPr>
              <a:t>×</a:t>
            </a:r>
            <a:r>
              <a:rPr lang="zh-CN" altLang="zh-CN" sz="3400" u="sng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u="sng" dirty="0">
                <a:solidFill>
                  <a:srgbClr val="E72582"/>
                </a:solidFill>
                <a:ea typeface="Times New Roman"/>
              </a:rPr>
              <a:t> </a:t>
            </a:r>
            <a:r>
              <a:rPr lang="en-US" altLang="zh-CN" sz="3400" u="sng" dirty="0" smtClean="0">
                <a:solidFill>
                  <a:srgbClr val="E72582"/>
                </a:solidFill>
                <a:latin typeface="Times New Roman"/>
                <a:ea typeface="宋体"/>
              </a:rPr>
              <a:t>0.2</a:t>
            </a:r>
            <a:r>
              <a:rPr lang="en-US" altLang="zh-CN" sz="3400" u="sng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u="sng" dirty="0" smtClean="0">
                <a:solidFill>
                  <a:srgbClr val="E72582"/>
                </a:solidFill>
                <a:latin typeface="Times New Roman"/>
                <a:ea typeface="宋体"/>
              </a:rPr>
              <a:t>8</a:t>
            </a:r>
            <a:r>
              <a:rPr lang="en-US" altLang="zh-CN" sz="3400" u="sng" dirty="0">
                <a:solidFill>
                  <a:srgbClr val="E72582"/>
                </a:solidFill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solidFill>
                <a:srgbClr val="E72582"/>
              </a:solidFill>
              <a:latin typeface="Times New Roman"/>
              <a:ea typeface="宋体"/>
            </a:endParaRPr>
          </a:p>
          <a:p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7 5 6 0</a:t>
            </a:r>
          </a:p>
          <a:p>
            <a:r>
              <a:rPr lang="zh-CN" altLang="zh-CN" sz="3400" u="sng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u="sng" dirty="0" smtClean="0">
                <a:solidFill>
                  <a:srgbClr val="E72582"/>
                </a:solidFill>
                <a:latin typeface="Times New Roman"/>
                <a:ea typeface="宋体"/>
              </a:rPr>
              <a:t>1 8 9 0</a:t>
            </a:r>
            <a:r>
              <a:rPr lang="zh-CN" altLang="zh-CN" sz="3400" u="sng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solidFill>
                  <a:srgbClr val="E72582"/>
                </a:solidFill>
                <a:latin typeface="Times New Roman"/>
                <a:ea typeface="宋体"/>
              </a:rPr>
              <a:t> </a:t>
            </a:r>
            <a:endParaRPr lang="en-US" altLang="zh-CN" sz="3400" u="sng" dirty="0" smtClean="0">
              <a:solidFill>
                <a:srgbClr val="E72582"/>
              </a:solidFill>
              <a:latin typeface="Times New Roman"/>
              <a:ea typeface="宋体"/>
            </a:endParaRPr>
          </a:p>
          <a:p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2.6 4 6 0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42565" y="1085850"/>
            <a:ext cx="601774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latin typeface="Times New Roman"/>
                <a:ea typeface="宋体"/>
              </a:rPr>
              <a:t>0.864÷1.6</a:t>
            </a:r>
            <a:r>
              <a:rPr lang="en-US" altLang="zh-CN" sz="3400" dirty="0" smtClean="0">
                <a:latin typeface="Times New Roman"/>
                <a:ea typeface="宋体"/>
              </a:rPr>
              <a:t>=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3155177" y="109398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0.54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1952625"/>
            <a:ext cx="3331991" cy="346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4"/>
            <a:ext cx="85153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计算。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</a:rPr>
              <a:t>270+450÷18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=270+25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=295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516845" y="1555543"/>
                <a:ext cx="1931939" cy="34513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ea typeface="Cambria Math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6845" y="1555543"/>
                <a:ext cx="1931939" cy="3451394"/>
              </a:xfrm>
              <a:prstGeom prst="rect">
                <a:avLst/>
              </a:prstGeom>
              <a:blipFill rotWithShape="1">
                <a:blip r:embed="rId4"/>
                <a:stretch>
                  <a:fillRect l="-8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8814" y="1819701"/>
            <a:ext cx="3184936" cy="93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179" y="2897361"/>
            <a:ext cx="3191846" cy="304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167</Words>
  <Application>Microsoft Office PowerPoint</Application>
  <PresentationFormat>自定义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Cambria Math</vt:lpstr>
      <vt:lpstr>汉仪雅酷黑 95W</vt:lpstr>
      <vt:lpstr>Times New Roman</vt:lpstr>
      <vt:lpstr>Calibri</vt:lpstr>
      <vt:lpstr>方正小标宋_GBK</vt:lpstr>
      <vt:lpstr>方正仿宋_GBK</vt:lpstr>
      <vt:lpstr>NEU-BZ</vt:lpstr>
      <vt:lpstr>方正隶变_GBK</vt:lpstr>
      <vt:lpstr>微软雅黑</vt:lpstr>
      <vt:lpstr>方正书宋_GBK</vt:lpstr>
      <vt:lpstr>Wingdings</vt:lpstr>
      <vt:lpstr>方正大标宋_GBK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2026-03-10T02:13:17Z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