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0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Cambria Math" pitchFamily="18" charset="0"/>
      <p:regular r:id="rId11"/>
    </p:embeddedFont>
    <p:embeddedFont>
      <p:font typeface="方正大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仿宋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方正魏碑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7936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二、比 例</a:t>
            </a:r>
          </a:p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比例的认识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58336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514166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16218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079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81643" y="931025"/>
                <a:ext cx="10830271" cy="29876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表示两个比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方正书宋_GBK"/>
                    <a:cs typeface="Times New Roman"/>
                  </a:rPr>
                  <a:t>           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的式子叫作比例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在比例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8</a:t>
                </a:r>
                <a:r>
                  <a:rPr lang="en-US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4=12</a:t>
                </a:r>
                <a:r>
                  <a:rPr lang="en-US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6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中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,8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和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6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叫作比例的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方正书宋_GBK"/>
                    <a:cs typeface="Times New Roman"/>
                  </a:rPr>
                  <a:t>        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),4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和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12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叫作比例的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方正书宋_GBK"/>
                    <a:cs typeface="Times New Roman"/>
                  </a:rPr>
                  <a:t>       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方正书宋_GBK"/>
                    <a:cs typeface="Times New Roman"/>
                  </a:rPr>
                  <a:t> 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),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这个比例也可以写成</a:t>
                </a:r>
                <a:r>
                  <a:rPr lang="zh-CN" altLang="zh-CN" sz="3400" dirty="0">
                    <a:effectLst/>
                    <a:latin typeface="Calibri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   </m:t>
                        </m:r>
                        <m:r>
                          <a:rPr lang="zh-CN" altLang="zh-CN" sz="3400" i="1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43" y="931025"/>
                <a:ext cx="10830271" cy="2987613"/>
              </a:xfrm>
              <a:prstGeom prst="rect">
                <a:avLst/>
              </a:prstGeom>
              <a:blipFill rotWithShape="1">
                <a:blip r:embed="rId4"/>
                <a:stretch>
                  <a:fillRect l="-1577" r="-2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3891250" y="11130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相等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4500" y="19321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外项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9125" y="30926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内项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8279176" y="2861072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8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9176" y="2861072"/>
                <a:ext cx="505267" cy="55399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8260126" y="3429000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4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0126" y="3429000"/>
                <a:ext cx="505267" cy="55399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9739299" y="2861072"/>
                <a:ext cx="718466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12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9299" y="2861072"/>
                <a:ext cx="718466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9841275" y="3442388"/>
                <a:ext cx="505267" cy="5539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000" smtClean="0">
                          <a:solidFill>
                            <a:srgbClr val="E72582"/>
                          </a:solidFill>
                          <a:latin typeface="Cambria Math"/>
                          <a:ea typeface="宋体"/>
                          <a:cs typeface="Times New Roman"/>
                        </a:rPr>
                        <m:t>6</m:t>
                      </m:r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1275" y="3442388"/>
                <a:ext cx="505267" cy="55399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5"/>
            <a:ext cx="108546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分别写出图中两个长方形的长与长的比和宽与宽的比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并判断这两个比能否组成比例。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677" y="2523606"/>
            <a:ext cx="5960757" cy="18107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4215110"/>
            <a:ext cx="105550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图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中两个长方形的长与长的比是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宽与宽的比是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因为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)=(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所以这两个比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组成比例。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46301" y="5218310"/>
            <a:ext cx="11641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en-US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23188" y="52087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56713" y="517995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51184" y="44182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93283" y="5179957"/>
            <a:ext cx="5100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09488" y="517995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99733" y="59928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能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38175" y="933450"/>
                <a:ext cx="10873740" cy="54583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spc="-150" dirty="0">
                    <a:effectLst/>
                    <a:latin typeface="Times New Roman"/>
                    <a:ea typeface="方正书宋_GBK"/>
                    <a:cs typeface="Times New Roman"/>
                  </a:rPr>
                  <a:t>下面哪几组的两个比可以组成比例</a:t>
                </a:r>
                <a:r>
                  <a:rPr lang="en-US" altLang="zh-CN" sz="3400" spc="-15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r>
                  <a:rPr lang="zh-CN" altLang="zh-CN" sz="3400" spc="-150" dirty="0">
                    <a:effectLst/>
                    <a:latin typeface="Times New Roman"/>
                    <a:ea typeface="方正书宋_GBK"/>
                    <a:cs typeface="Times New Roman"/>
                  </a:rPr>
                  <a:t>把组成的比例写出来。</a:t>
                </a:r>
                <a:endParaRPr lang="zh-CN" altLang="zh-CN" sz="3400" spc="-15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</a:t>
                </a:r>
                <a:r>
                  <a:rPr lang="en-US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6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和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8</a:t>
                </a:r>
                <a:r>
                  <a:rPr lang="en-US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12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方正书宋_GBK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和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0.4</a:t>
                </a:r>
                <a:r>
                  <a:rPr lang="en-US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1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方正书宋_GBK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有两组可以组成比例</a:t>
                </a:r>
                <a:r>
                  <a:rPr lang="en-US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4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∶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6=8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∶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12,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6</m:t>
                        </m:r>
                      </m:den>
                    </m:f>
                  </m:oMath>
                </a14:m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 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5" y="933450"/>
                <a:ext cx="10873740" cy="5458354"/>
              </a:xfrm>
              <a:prstGeom prst="rect">
                <a:avLst/>
              </a:prstGeom>
              <a:blipFill rotWithShape="1">
                <a:blip r:embed="rId4"/>
                <a:stretch>
                  <a:fillRect l="-1570" r="-2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下面各表中相对应的两个量的比是否能组成比例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把组成的比例写出来。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写一组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100" y="2638425"/>
            <a:ext cx="5551739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 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496418"/>
              </p:ext>
            </p:extLst>
          </p:nvPr>
        </p:nvGraphicFramePr>
        <p:xfrm>
          <a:off x="1657347" y="2760206"/>
          <a:ext cx="6172202" cy="1343026"/>
        </p:xfrm>
        <a:graphic>
          <a:graphicData uri="http://schemas.openxmlformats.org/drawingml/2006/table">
            <a:tbl>
              <a:tblPr/>
              <a:tblGrid>
                <a:gridCol w="2468880"/>
                <a:gridCol w="1851661"/>
                <a:gridCol w="1851661"/>
              </a:tblGrid>
              <a:tr h="671513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总价</a:t>
                      </a: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元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7.5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12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1513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数量</a:t>
                      </a: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altLang="en-US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个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708216" y="4330472"/>
            <a:ext cx="4655770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7.5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5=12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4"/>
            <a:ext cx="5685089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 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509271"/>
              </p:ext>
            </p:extLst>
          </p:nvPr>
        </p:nvGraphicFramePr>
        <p:xfrm>
          <a:off x="1446371" y="1104901"/>
          <a:ext cx="6202204" cy="1228724"/>
        </p:xfrm>
        <a:graphic>
          <a:graphicData uri="http://schemas.openxmlformats.org/drawingml/2006/table">
            <a:tbl>
              <a:tblPr/>
              <a:tblGrid>
                <a:gridCol w="2480882"/>
                <a:gridCol w="1860661"/>
                <a:gridCol w="1860661"/>
              </a:tblGrid>
              <a:tr h="618965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时间</a:t>
                      </a: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altLang="en-US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分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759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路程</a:t>
                      </a: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m</a:t>
                      </a:r>
                      <a:endParaRPr 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300</a:t>
                      </a:r>
                      <a:endParaRPr lang="zh-CN" altLang="en-US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450</a:t>
                      </a:r>
                      <a:endParaRPr lang="zh-CN" altLang="en-US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446642" y="265378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不能组成比例</a:t>
            </a:r>
            <a:endParaRPr lang="zh-CN" altLang="en-US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257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方正隶变_GBK</vt:lpstr>
      <vt:lpstr>方正书宋_GBK</vt:lpstr>
      <vt:lpstr>Cambria Math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方正魏碑_GBK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238</cp:revision>
  <dcterms:created xsi:type="dcterms:W3CDTF">2019-06-19T02:08:00Z</dcterms:created>
  <dcterms:modified xsi:type="dcterms:W3CDTF">2026-02-28T03:11:11Z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