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Cambria Math" pitchFamily="18" charset="0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魏碑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小标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方正仿宋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方正楷体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式与方程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1061119"/>
            <a:ext cx="104489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学校买了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个足球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买篮球的个数是足球的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学校一共买了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个足球和篮球。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5758" y="19988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摆三角形。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你发现了什么规律</a:t>
            </a:r>
            <a:r>
              <a:rPr lang="en-US" altLang="zh-CN" sz="3400" dirty="0">
                <a:latin typeface="Times New Roman"/>
                <a:ea typeface="宋体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用含有字母的式子表示出来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pic>
        <p:nvPicPr>
          <p:cNvPr id="9" name="image1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01672" y="4187824"/>
            <a:ext cx="1056158" cy="688975"/>
          </a:xfrm>
          <a:prstGeom prst="rect">
            <a:avLst/>
          </a:prstGeom>
        </p:spPr>
      </p:pic>
      <p:pic>
        <p:nvPicPr>
          <p:cNvPr id="10" name="image19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57680" y="5003353"/>
            <a:ext cx="1493500" cy="664022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223169"/>
              </p:ext>
            </p:extLst>
          </p:nvPr>
        </p:nvGraphicFramePr>
        <p:xfrm>
          <a:off x="6526530" y="2311142"/>
          <a:ext cx="4758689" cy="4102329"/>
        </p:xfrm>
        <a:graphic>
          <a:graphicData uri="http://schemas.openxmlformats.org/drawingml/2006/table">
            <a:tbl>
              <a:tblPr firstRow="1" firstCol="1" bandRow="1"/>
              <a:tblGrid>
                <a:gridCol w="1572938"/>
                <a:gridCol w="1628323"/>
                <a:gridCol w="1557428"/>
              </a:tblGrid>
              <a:tr h="9509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三角形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个数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摆成的图形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小棒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根数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49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5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5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5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image19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529161" y="3409950"/>
            <a:ext cx="772478" cy="6818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57224" y="2330682"/>
            <a:ext cx="5543550" cy="3930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个三角形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2×1+1=3(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个三角形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2×2+1=5(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个三角形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2×3+1=7(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宋体" pitchFamily="2" charset="-122"/>
                <a:ea typeface="宋体" pitchFamily="2" charset="-122"/>
              </a:rPr>
              <a:t>……</a:t>
            </a: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摆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n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个三角形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用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+1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5"/>
            <a:ext cx="8448675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如果摆</a:t>
            </a:r>
            <a:r>
              <a:rPr lang="en-US" altLang="zh-CN" sz="3400" dirty="0">
                <a:latin typeface="Times New Roman"/>
                <a:ea typeface="宋体"/>
              </a:rPr>
              <a:t>100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个三角形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需要多少根小棒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152524" y="1953262"/>
            <a:ext cx="44862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2×100+1</a:t>
            </a:r>
            <a:endParaRPr lang="en-US" altLang="zh-CN" sz="3400" dirty="0">
              <a:solidFill>
                <a:srgbClr val="E72582"/>
              </a:solidFill>
              <a:latin typeface="Times New Roman"/>
              <a:ea typeface="宋体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=200+1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=201(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201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根小棒。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01672" y="3835399"/>
            <a:ext cx="1056158" cy="688975"/>
          </a:xfrm>
          <a:prstGeom prst="rect">
            <a:avLst/>
          </a:prstGeom>
        </p:spPr>
      </p:pic>
      <p:pic>
        <p:nvPicPr>
          <p:cNvPr id="9" name="image19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57680" y="4650928"/>
            <a:ext cx="1493500" cy="664022"/>
          </a:xfrm>
          <a:prstGeom prst="rect">
            <a:avLst/>
          </a:prstGeom>
        </p:spPr>
      </p:pic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246377"/>
              </p:ext>
            </p:extLst>
          </p:nvPr>
        </p:nvGraphicFramePr>
        <p:xfrm>
          <a:off x="6526530" y="1958717"/>
          <a:ext cx="4758689" cy="4183003"/>
        </p:xfrm>
        <a:graphic>
          <a:graphicData uri="http://schemas.openxmlformats.org/drawingml/2006/table">
            <a:tbl>
              <a:tblPr firstRow="1" firstCol="1" bandRow="1"/>
              <a:tblGrid>
                <a:gridCol w="1572938"/>
                <a:gridCol w="1628323"/>
                <a:gridCol w="1557428"/>
              </a:tblGrid>
              <a:tr h="9509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三角形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个数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摆成的图形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小棒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根数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49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5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5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5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宋体" pitchFamily="2" charset="-122"/>
                          <a:ea typeface="宋体" pitchFamily="2" charset="-122"/>
                          <a:cs typeface="Times New Roman"/>
                        </a:rPr>
                        <a:t>……</a:t>
                      </a:r>
                      <a:endParaRPr lang="zh-CN" sz="3400" dirty="0">
                        <a:effectLst/>
                        <a:latin typeface="宋体" pitchFamily="2" charset="-122"/>
                        <a:ea typeface="宋体" pitchFamily="2" charset="-122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" name="image19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529161" y="3057525"/>
            <a:ext cx="772478" cy="68183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61095"/>
            <a:ext cx="107061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下列式子中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是方程。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A.2+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&lt;5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B.12+13=5×5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C.5+6&lt;2×6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D.2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=1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甲数是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比乙数的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表示乙数的式子是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A.3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-2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	B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+2)÷3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-2)÷3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D.3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+2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3047" y="1836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35320" y="41896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4"/>
            <a:ext cx="10706100" cy="302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看图填空。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买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件上衣要用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元可以买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包饼干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买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包饼干和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千克香蕉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应付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i="1" dirty="0" smtClean="0">
                <a:latin typeface="Times New Roman"/>
                <a:ea typeface="宋体"/>
                <a:cs typeface="Times New Roman"/>
              </a:rPr>
              <a:t>                    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元。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33906"/>
              </p:ext>
            </p:extLst>
          </p:nvPr>
        </p:nvGraphicFramePr>
        <p:xfrm>
          <a:off x="1355723" y="4168948"/>
          <a:ext cx="6218240" cy="2008967"/>
        </p:xfrm>
        <a:graphic>
          <a:graphicData uri="http://schemas.openxmlformats.org/drawingml/2006/table">
            <a:tbl>
              <a:tblPr firstRow="1" firstCol="1" bandRow="1"/>
              <a:tblGrid>
                <a:gridCol w="911227"/>
                <a:gridCol w="1524000"/>
                <a:gridCol w="1619250"/>
                <a:gridCol w="2163763"/>
              </a:tblGrid>
              <a:tr h="12317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 smtClean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商品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3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 smtClean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价格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56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元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件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7.5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元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包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3.2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元</a:t>
                      </a: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千克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" name="image19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927" y="4252913"/>
            <a:ext cx="1141637" cy="95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196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2" y="4252913"/>
            <a:ext cx="1141637" cy="95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197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4268156"/>
            <a:ext cx="1417637" cy="95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4752953" y="175672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5907" y="2486857"/>
            <a:ext cx="14798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÷7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94457" y="3208017"/>
            <a:ext cx="19559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100" y="960135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解方程。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marL="514350" indent="-514350">
              <a:lnSpc>
                <a:spcPct val="150000"/>
              </a:lnSpc>
              <a:buAutoNum type="arabicParenBoth"/>
            </a:pPr>
            <a:r>
              <a:rPr lang="en-US" altLang="zh-CN" sz="3400" dirty="0" smtClean="0">
                <a:latin typeface="Times New Roman"/>
                <a:ea typeface="宋体"/>
              </a:rPr>
              <a:t>6</a:t>
            </a:r>
            <a:r>
              <a:rPr lang="en-US" altLang="zh-CN" sz="3400" i="1" dirty="0" smtClean="0"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latin typeface="Times New Roman"/>
                <a:ea typeface="宋体"/>
              </a:rPr>
              <a:t>-4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</a:rPr>
              <a:t>2=12</a:t>
            </a:r>
            <a:r>
              <a:rPr lang="en-US" altLang="zh-CN" sz="3400" i="1" dirty="0" smtClean="0"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latin typeface="Times New Roman"/>
                <a:ea typeface="宋体"/>
              </a:rPr>
              <a:t>6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1408271" y="2426251"/>
            <a:ext cx="42957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=16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=16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8÷6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</a:rPr>
              <a:t>	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     </a:t>
            </a:r>
            <a:r>
              <a:rPr lang="en-US" altLang="zh-CN" sz="3400" i="1" spc="-150" dirty="0" smtClean="0">
                <a:solidFill>
                  <a:srgbClr val="E72582"/>
                </a:solidFill>
                <a:latin typeface="Times New Roman"/>
                <a:ea typeface="宋体"/>
              </a:rPr>
              <a:t>  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6305550" y="1495425"/>
                <a:ext cx="5682615" cy="11097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latin typeface="Times New Roman"/>
                    <a:ea typeface="宋体"/>
                  </a:rPr>
                  <a:t>(2) 8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=4</a:t>
                </a:r>
                <a:r>
                  <a:rPr lang="en-US" altLang="zh-CN" sz="3400" i="1" dirty="0">
                    <a:effectLst/>
                    <a:latin typeface="Times New Roman"/>
                    <a:ea typeface="宋体"/>
                  </a:rPr>
                  <a:t>.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</a:rPr>
                  <a:t>75</a:t>
                </a:r>
                <a:r>
                  <a:rPr lang="en-US" altLang="zh-CN" sz="3400" dirty="0">
                    <a:solidFill>
                      <a:srgbClr val="FF00FF"/>
                    </a:solidFill>
                    <a:effectLst/>
                    <a:latin typeface="Times New Roman"/>
                    <a:ea typeface="方正仿宋_GBK"/>
                  </a:rPr>
                  <a:t> </a:t>
                </a:r>
                <a:endParaRPr lang="en-US" altLang="zh-CN" sz="3400" dirty="0" smtClean="0">
                  <a:solidFill>
                    <a:srgbClr val="FF00FF"/>
                  </a:solidFill>
                  <a:effectLst/>
                  <a:latin typeface="Times New Roman"/>
                  <a:ea typeface="方正仿宋_GBK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5550" y="1495425"/>
                <a:ext cx="5682615" cy="1109727"/>
              </a:xfrm>
              <a:prstGeom prst="rect">
                <a:avLst/>
              </a:prstGeom>
              <a:blipFill rotWithShape="1">
                <a:blip r:embed="rId4"/>
                <a:stretch>
                  <a:fillRect l="-2894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6781800" y="2288753"/>
                <a:ext cx="3048000" cy="309520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latin typeface="Times New Roman"/>
                    <a:ea typeface="方正仿宋_GBK"/>
                    <a:cs typeface="Times New Roman"/>
                  </a:rPr>
                  <a:t>解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8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=4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.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75-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	</a:t>
                </a:r>
                <a:endParaRPr lang="en-US" altLang="zh-CN" sz="3400" dirty="0">
                  <a:solidFill>
                    <a:srgbClr val="E72582"/>
                  </a:solidFill>
                  <a:latin typeface="Times New Roman"/>
                  <a:ea typeface="方正仿宋_GBK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8</a:t>
                </a: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x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=4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方正仿宋_GBK"/>
                  </a:rPr>
                  <a:t>	 </a:t>
                </a:r>
                <a:endParaRPr lang="en-US" altLang="zh-CN" sz="3400" dirty="0">
                  <a:solidFill>
                    <a:srgbClr val="E72582"/>
                  </a:solidFill>
                  <a:latin typeface="Times New Roman"/>
                  <a:ea typeface="方正仿宋_GBK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/>
                    <a:ea typeface="宋体"/>
                  </a:rPr>
                  <a:t>  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0" y="2288753"/>
                <a:ext cx="3048000" cy="3095206"/>
              </a:xfrm>
              <a:prstGeom prst="rect">
                <a:avLst/>
              </a:prstGeom>
              <a:blipFill rotWithShape="1">
                <a:blip r:embed="rId5"/>
                <a:stretch>
                  <a:fillRect l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311</Words>
  <Application>Microsoft Office PowerPoint</Application>
  <PresentationFormat>自定义</PresentationFormat>
  <Paragraphs>102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方正大标宋_GBK</vt:lpstr>
      <vt:lpstr>Cambria Math</vt:lpstr>
      <vt:lpstr>Times New Roman</vt:lpstr>
      <vt:lpstr>Calibri</vt:lpstr>
      <vt:lpstr>方正魏碑_GBK</vt:lpstr>
      <vt:lpstr>汉仪雅酷黑 95W</vt:lpstr>
      <vt:lpstr>微软雅黑</vt:lpstr>
      <vt:lpstr>方正小标宋_GBK</vt:lpstr>
      <vt:lpstr>方正大标宋简体</vt:lpstr>
      <vt:lpstr>方正仿宋_GBK</vt:lpstr>
      <vt:lpstr>方正隶变_GBK</vt:lpstr>
      <vt:lpstr>方正楷体_GBK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2026-03-10T06:11:25Z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