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502" r:id="rId2"/>
    <p:sldId id="495" r:id="rId3"/>
    <p:sldId id="496" r:id="rId4"/>
    <p:sldId id="503" r:id="rId5"/>
    <p:sldId id="497" r:id="rId6"/>
    <p:sldId id="504" r:id="rId7"/>
    <p:sldId id="427" r:id="rId8"/>
  </p:sldIdLst>
  <p:sldSz cx="12192000" cy="6858000"/>
  <p:notesSz cx="6858000" cy="9144000"/>
  <p:embeddedFontLst>
    <p:embeddedFont>
      <p:font typeface="Calibri" pitchFamily="34" charset="0"/>
      <p:regular r:id="rId9"/>
      <p:bold r:id="rId10"/>
      <p:italic r:id="rId11"/>
      <p:boldItalic r:id="rId12"/>
    </p:embeddedFont>
    <p:embeddedFont>
      <p:font typeface="方正大标宋简体" charset="-122"/>
      <p:regular r:id="rId13"/>
    </p:embeddedFont>
    <p:embeddedFont>
      <p:font typeface="微软雅黑" pitchFamily="34" charset="-122"/>
      <p:regular r:id="rId14"/>
      <p:bold r:id="rId15"/>
    </p:embeddedFont>
    <p:embeddedFont>
      <p:font typeface="方正小标宋_GBK" pitchFamily="65" charset="-122"/>
      <p:regular r:id="rId16"/>
    </p:embeddedFont>
    <p:embeddedFont>
      <p:font typeface="方正魏碑_GBK" pitchFamily="65" charset="-122"/>
      <p:regular r:id="rId17"/>
    </p:embeddedFont>
    <p:embeddedFont>
      <p:font typeface="方正大标宋_GBK" pitchFamily="65" charset="-122"/>
      <p:regular r:id="rId18"/>
    </p:embeddedFont>
    <p:embeddedFont>
      <p:font typeface="方正仿宋_GBK" pitchFamily="65" charset="-122"/>
      <p:regular r:id="rId19"/>
    </p:embeddedFont>
    <p:embeddedFont>
      <p:font typeface="方正隶变_GBK" pitchFamily="65" charset="-122"/>
      <p:regular r:id="rId2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93">
          <p15:clr>
            <a:srgbClr val="A4A3A4"/>
          </p15:clr>
        </p15:guide>
        <p15:guide id="2" pos="3868">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2020" initials="2" lastIdx="1" clrIdx="0">
    <p:extLst>
      <p:ext uri="{19B8F6BF-5375-455C-9EA6-DF929625EA0E}">
        <p15:presenceInfo xmlns="" xmlns:p15="http://schemas.microsoft.com/office/powerpoint/2012/main" userId="2020"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2582"/>
    <a:srgbClr val="56BFBE"/>
    <a:srgbClr val="FFFFFF"/>
    <a:srgbClr val="D9F2F4"/>
    <a:srgbClr val="EEF9FA"/>
    <a:srgbClr val="88D2D0"/>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39" autoAdjust="0"/>
    <p:restoredTop sz="94660"/>
  </p:normalViewPr>
  <p:slideViewPr>
    <p:cSldViewPr snapToGrid="0">
      <p:cViewPr>
        <p:scale>
          <a:sx n="100" d="100"/>
          <a:sy n="100" d="100"/>
        </p:scale>
        <p:origin x="-1134" y="-420"/>
      </p:cViewPr>
      <p:guideLst>
        <p:guide orient="horz" pos="2193"/>
        <p:guide pos="386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5.fntdata"/><Relationship Id="rId18"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font" Target="fonts/font9.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7.fntdata"/><Relationship Id="rId23" Type="http://schemas.openxmlformats.org/officeDocument/2006/relationships/viewProps" Target="viewProps.xml"/><Relationship Id="rId10" Type="http://schemas.openxmlformats.org/officeDocument/2006/relationships/font" Target="fonts/font2.fntdata"/><Relationship Id="rId19"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2026-3-9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2026-3-9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2026-3-9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2026-3-9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2026-3-9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2026-3-9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2026-3-9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2026-3-9</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2026-3-9</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7.xml"/><Relationship Id="rId4" Type="http://schemas.openxmlformats.org/officeDocument/2006/relationships/image" Target="../media/image4.TIF"/></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8.xml"/><Relationship Id="rId4" Type="http://schemas.openxmlformats.org/officeDocument/2006/relationships/image" Target="../media/image4.TIF"/></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9.xml"/><Relationship Id="rId4" Type="http://schemas.openxmlformats.org/officeDocument/2006/relationships/image" Target="../media/image4.TI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1.xml"/><Relationship Id="rId1" Type="http://schemas.openxmlformats.org/officeDocument/2006/relationships/tags" Target="../tags/tag70.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7" name="副标题 146"/>
          <p:cNvSpPr>
            <a:spLocks noGrp="1"/>
          </p:cNvSpPr>
          <p:nvPr>
            <p:ph type="subTitle" idx="1"/>
            <p:custDataLst>
              <p:tags r:id="rId2"/>
            </p:custDataLst>
          </p:nvPr>
        </p:nvSpPr>
        <p:spPr>
          <a:xfrm>
            <a:off x="41592" y="2279366"/>
            <a:ext cx="12197715" cy="998855"/>
          </a:xfrm>
        </p:spPr>
        <p:txBody>
          <a:bodyPr>
            <a:noAutofit/>
          </a:bodyPr>
          <a:lstStyle/>
          <a:p>
            <a:r>
              <a:rPr lang="zh-CN" altLang="en-US" sz="6000" dirty="0">
                <a:latin typeface="方正大标宋_GBK" pitchFamily="65" charset="-122"/>
                <a:ea typeface="方正大标宋_GBK" pitchFamily="65" charset="-122"/>
              </a:rPr>
              <a:t>四</a:t>
            </a:r>
            <a:r>
              <a:rPr lang="zh-CN" altLang="en-US" sz="6000" dirty="0" smtClean="0">
                <a:latin typeface="方正大标宋_GBK" pitchFamily="65" charset="-122"/>
                <a:ea typeface="方正大标宋_GBK" pitchFamily="65" charset="-122"/>
              </a:rPr>
              <a:t>、</a:t>
            </a:r>
            <a:r>
              <a:rPr lang="zh-CN" altLang="zh-CN" sz="6000" dirty="0">
                <a:latin typeface="方正大标宋_GBK" pitchFamily="65" charset="-122"/>
                <a:ea typeface="方正大标宋_GBK" pitchFamily="65" charset="-122"/>
              </a:rPr>
              <a:t>正比例与</a:t>
            </a:r>
            <a:r>
              <a:rPr lang="zh-CN" altLang="zh-CN" sz="6000" dirty="0" smtClean="0">
                <a:latin typeface="方正大标宋_GBK" pitchFamily="65" charset="-122"/>
                <a:ea typeface="方正大标宋_GBK" pitchFamily="65" charset="-122"/>
              </a:rPr>
              <a:t>反比例</a:t>
            </a:r>
            <a:endParaRPr lang="en-US" altLang="zh-CN" sz="6000" dirty="0" smtClean="0">
              <a:latin typeface="方正大标宋_GBK" pitchFamily="65" charset="-122"/>
              <a:ea typeface="方正大标宋_GBK" pitchFamily="65" charset="-122"/>
            </a:endParaRPr>
          </a:p>
          <a:p>
            <a:r>
              <a:rPr lang="zh-CN" altLang="zh-CN" sz="6000" dirty="0">
                <a:latin typeface="方正大标宋_GBK" pitchFamily="65" charset="-122"/>
                <a:ea typeface="方正大标宋_GBK" pitchFamily="65" charset="-122"/>
              </a:rPr>
              <a:t>变化的量</a:t>
            </a:r>
          </a:p>
        </p:txBody>
      </p:sp>
      <p:cxnSp>
        <p:nvCxnSpPr>
          <p:cNvPr id="40" name="直接连接符 39"/>
          <p:cNvCxnSpPr/>
          <p:nvPr/>
        </p:nvCxnSpPr>
        <p:spPr>
          <a:xfrm>
            <a:off x="3435350" y="4583362"/>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35" name="图片 34" descr="商标"/>
          <p:cNvPicPr>
            <a:picLocks noChangeAspect="1"/>
          </p:cNvPicPr>
          <p:nvPr/>
        </p:nvPicPr>
        <p:blipFill>
          <a:blip r:embed="rId5" cstate="print"/>
          <a:stretch>
            <a:fillRect/>
          </a:stretch>
        </p:blipFill>
        <p:spPr>
          <a:xfrm>
            <a:off x="9332905" y="104793"/>
            <a:ext cx="725893" cy="725893"/>
          </a:xfrm>
          <a:prstGeom prst="rect">
            <a:avLst/>
          </a:prstGeom>
        </p:spPr>
      </p:pic>
      <p:sp>
        <p:nvSpPr>
          <p:cNvPr id="36" name="文本框 35"/>
          <p:cNvSpPr txBox="1"/>
          <p:nvPr/>
        </p:nvSpPr>
        <p:spPr>
          <a:xfrm>
            <a:off x="9991890" y="283590"/>
            <a:ext cx="2449195" cy="368300"/>
          </a:xfrm>
          <a:prstGeom prst="rect">
            <a:avLst/>
          </a:prstGeom>
          <a:noFill/>
        </p:spPr>
        <p:txBody>
          <a:bodyPr wrap="square" rtlCol="0">
            <a:spAutoFit/>
          </a:bodyPr>
          <a:lstStyle/>
          <a:p>
            <a:r>
              <a:rPr lang="zh-CN" altLang="en-US" b="1" dirty="0">
                <a:effectLst>
                  <a:outerShdw blurRad="38100" dist="38100" dir="2700000" algn="tl">
                    <a:srgbClr val="000000">
                      <a:alpha val="43137"/>
                    </a:srgbClr>
                  </a:outerShdw>
                </a:effectLst>
                <a:latin typeface="方正隶变_GBK" panose="03000509000000000000" pitchFamily="65" charset="-122"/>
                <a:ea typeface="方正隶变_GBK" panose="03000509000000000000" pitchFamily="65" charset="-122"/>
              </a:rPr>
              <a:t>创新作业系列丛书</a:t>
            </a:r>
          </a:p>
        </p:txBody>
      </p:sp>
      <p:sp>
        <p:nvSpPr>
          <p:cNvPr id="37" name="圆角矩形 188"/>
          <p:cNvSpPr/>
          <p:nvPr/>
        </p:nvSpPr>
        <p:spPr>
          <a:xfrm>
            <a:off x="4648115" y="5141661"/>
            <a:ext cx="3290349" cy="391763"/>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702644" y="5162187"/>
            <a:ext cx="3168041" cy="369332"/>
          </a:xfrm>
          <a:prstGeom prst="rect">
            <a:avLst/>
          </a:prstGeom>
          <a:noFill/>
        </p:spPr>
        <p:txBody>
          <a:bodyPr wrap="square" rtlCol="0">
            <a:spAutoFit/>
          </a:bodyPr>
          <a:lstStyle/>
          <a:p>
            <a:pPr algn="ctr"/>
            <a:r>
              <a:rPr lang="zh-CN" altLang="en-US" dirty="0">
                <a:solidFill>
                  <a:schemeClr val="bg1"/>
                </a:solidFill>
                <a:latin typeface="+mj-ea"/>
                <a:ea typeface="+mj-ea"/>
              </a:rPr>
              <a:t>北师大版</a:t>
            </a:r>
            <a:r>
              <a:rPr lang="en-US" altLang="zh-CN" dirty="0">
                <a:solidFill>
                  <a:schemeClr val="bg1"/>
                </a:solidFill>
                <a:latin typeface="+mj-ea"/>
                <a:ea typeface="+mj-ea"/>
              </a:rPr>
              <a:t>  </a:t>
            </a:r>
            <a:r>
              <a:rPr lang="zh-CN" altLang="en-US" dirty="0">
                <a:solidFill>
                  <a:schemeClr val="bg1"/>
                </a:solidFill>
                <a:latin typeface="+mj-ea"/>
                <a:ea typeface="+mj-ea"/>
              </a:rPr>
              <a:t>六</a:t>
            </a:r>
            <a:r>
              <a:rPr lang="zh-CN" altLang="en-US" dirty="0" smtClean="0">
                <a:solidFill>
                  <a:schemeClr val="bg1"/>
                </a:solidFill>
                <a:latin typeface="+mj-ea"/>
                <a:ea typeface="+mj-ea"/>
              </a:rPr>
              <a:t>年级数学下册</a:t>
            </a:r>
            <a:endParaRPr lang="zh-CN" altLang="en-US" dirty="0">
              <a:solidFill>
                <a:schemeClr val="bg1"/>
              </a:solidFill>
              <a:latin typeface="+mj-ea"/>
              <a:ea typeface="+mj-ea"/>
            </a:endParaRPr>
          </a:p>
        </p:txBody>
      </p:sp>
      <p:sp>
        <p:nvSpPr>
          <p:cNvPr id="2" name="文本框 1">
            <a:extLst>
              <a:ext uri="{FF2B5EF4-FFF2-40B4-BE49-F238E27FC236}">
                <a16:creationId xmlns:a16="http://schemas.microsoft.com/office/drawing/2014/main" xmlns="" id="{494B553E-FAC2-5E19-0945-FF066CCF4BD9}"/>
              </a:ext>
            </a:extLst>
          </p:cNvPr>
          <p:cNvSpPr txBox="1"/>
          <p:nvPr/>
        </p:nvSpPr>
        <p:spPr>
          <a:xfrm>
            <a:off x="5150122" y="1507438"/>
            <a:ext cx="2720563" cy="523220"/>
          </a:xfrm>
          <a:prstGeom prst="rect">
            <a:avLst/>
          </a:prstGeom>
          <a:noFill/>
        </p:spPr>
        <p:txBody>
          <a:bodyPr wrap="square" rtlCol="0">
            <a:spAutoFit/>
          </a:bodyPr>
          <a:lstStyle/>
          <a:p>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r>
              <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rPr>
              <a:t>课堂练习</a:t>
            </a:r>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endPar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endParaRPr>
          </a:p>
        </p:txBody>
      </p:sp>
    </p:spTree>
    <p:custDataLst>
      <p:tags r:id="rId1"/>
    </p:custDataLst>
    <p:extLst>
      <p:ext uri="{BB962C8B-B14F-4D97-AF65-F5344CB8AC3E}">
        <p14:creationId xmlns:p14="http://schemas.microsoft.com/office/powerpoint/2010/main" val="12310207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课堂练习</a:t>
            </a:r>
            <a:endParaRPr lang="zh-CN" altLang="en-US" sz="1200" dirty="0"/>
          </a:p>
        </p:txBody>
      </p:sp>
      <p:sp>
        <p:nvSpPr>
          <p:cNvPr id="3" name="矩形 2"/>
          <p:cNvSpPr/>
          <p:nvPr/>
        </p:nvSpPr>
        <p:spPr>
          <a:xfrm>
            <a:off x="619125" y="861094"/>
            <a:ext cx="10892790" cy="1572418"/>
          </a:xfrm>
          <a:prstGeom prst="rect">
            <a:avLst/>
          </a:prstGeom>
        </p:spPr>
        <p:txBody>
          <a:bodyPr wrap="square">
            <a:spAutoFit/>
          </a:bodyPr>
          <a:lstStyle/>
          <a:p>
            <a:pPr>
              <a:lnSpc>
                <a:spcPct val="150000"/>
              </a:lnSpc>
              <a:spcAft>
                <a:spcPts val="0"/>
              </a:spcAft>
            </a:pPr>
            <a:r>
              <a:rPr lang="en-US" altLang="zh-CN" sz="3400" dirty="0">
                <a:latin typeface="Times New Roman"/>
                <a:ea typeface="宋体"/>
                <a:cs typeface="Times New Roman"/>
              </a:rPr>
              <a:t>1.</a:t>
            </a:r>
            <a:r>
              <a:rPr lang="zh-CN" altLang="zh-CN" sz="3400" dirty="0">
                <a:latin typeface="Times New Roman"/>
                <a:ea typeface="宋体"/>
                <a:cs typeface="Times New Roman"/>
              </a:rPr>
              <a:t>填空。</a:t>
            </a:r>
            <a:endParaRPr lang="zh-CN" altLang="zh-CN" sz="3400" dirty="0">
              <a:latin typeface="Calibri"/>
              <a:ea typeface="宋体"/>
              <a:cs typeface="Times New Roman"/>
            </a:endParaRPr>
          </a:p>
          <a:p>
            <a:pPr>
              <a:lnSpc>
                <a:spcPct val="150000"/>
              </a:lnSpc>
              <a:spcAft>
                <a:spcPts val="0"/>
              </a:spcAft>
            </a:pPr>
            <a:r>
              <a:rPr lang="en-US" altLang="zh-CN" sz="3400" dirty="0">
                <a:latin typeface="Times New Roman"/>
                <a:ea typeface="宋体"/>
                <a:cs typeface="Times New Roman"/>
              </a:rPr>
              <a:t>(1)</a:t>
            </a:r>
            <a:r>
              <a:rPr lang="zh-CN" altLang="zh-CN" sz="3400" dirty="0">
                <a:latin typeface="Times New Roman"/>
                <a:ea typeface="宋体"/>
                <a:cs typeface="Times New Roman"/>
              </a:rPr>
              <a:t>买苹果的质量和总价的变化情况如下表。</a:t>
            </a:r>
            <a:endParaRPr lang="zh-CN" altLang="zh-CN" sz="3400" dirty="0">
              <a:effectLst/>
              <a:latin typeface="Calibri"/>
              <a:ea typeface="宋体"/>
              <a:cs typeface="Times New Roman"/>
            </a:endParaRPr>
          </a:p>
        </p:txBody>
      </p:sp>
      <p:graphicFrame>
        <p:nvGraphicFramePr>
          <p:cNvPr id="6" name="表格 5"/>
          <p:cNvGraphicFramePr>
            <a:graphicFrameLocks noGrp="1"/>
          </p:cNvGraphicFramePr>
          <p:nvPr>
            <p:extLst>
              <p:ext uri="{D42A27DB-BD31-4B8C-83A1-F6EECF244321}">
                <p14:modId xmlns:p14="http://schemas.microsoft.com/office/powerpoint/2010/main" val="1141853585"/>
              </p:ext>
            </p:extLst>
          </p:nvPr>
        </p:nvGraphicFramePr>
        <p:xfrm>
          <a:off x="1377950" y="2605896"/>
          <a:ext cx="8528048" cy="1554480"/>
        </p:xfrm>
        <a:graphic>
          <a:graphicData uri="http://schemas.openxmlformats.org/drawingml/2006/table">
            <a:tbl>
              <a:tblPr firstRow="1" firstCol="1" bandRow="1"/>
              <a:tblGrid>
                <a:gridCol w="2030488"/>
                <a:gridCol w="1624390"/>
                <a:gridCol w="1624390"/>
                <a:gridCol w="1624390"/>
                <a:gridCol w="1624390"/>
              </a:tblGrid>
              <a:tr h="482187">
                <a:tc>
                  <a:txBody>
                    <a:bodyPr/>
                    <a:lstStyle/>
                    <a:p>
                      <a:pPr algn="ctr">
                        <a:lnSpc>
                          <a:spcPct val="150000"/>
                        </a:lnSpc>
                        <a:spcAft>
                          <a:spcPts val="0"/>
                        </a:spcAft>
                      </a:pPr>
                      <a:r>
                        <a:rPr lang="zh-CN" sz="3400" dirty="0">
                          <a:effectLst/>
                          <a:latin typeface="Times New Roman"/>
                          <a:ea typeface="方正魏碑_GBK"/>
                          <a:cs typeface="Times New Roman"/>
                        </a:rPr>
                        <a:t>质量</a:t>
                      </a:r>
                      <a:r>
                        <a:rPr lang="en-US" sz="3400" dirty="0">
                          <a:effectLst/>
                          <a:latin typeface="Times New Roman"/>
                          <a:ea typeface="宋体"/>
                          <a:cs typeface="Times New Roman"/>
                        </a:rPr>
                        <a:t>/</a:t>
                      </a:r>
                      <a:r>
                        <a:rPr lang="en-US" sz="3400" dirty="0">
                          <a:effectLst/>
                          <a:latin typeface="Times New Roman"/>
                          <a:ea typeface="方正魏碑_GBK"/>
                          <a:cs typeface="Times New Roman"/>
                        </a:rPr>
                        <a:t> </a:t>
                      </a:r>
                      <a:r>
                        <a:rPr lang="en-US" sz="3400" dirty="0">
                          <a:effectLst/>
                          <a:latin typeface="Times New Roman"/>
                          <a:ea typeface="宋体"/>
                          <a:cs typeface="Times New Roman"/>
                        </a:rPr>
                        <a:t>kg</a:t>
                      </a:r>
                      <a:endParaRPr lang="zh-CN" sz="34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400">
                          <a:effectLst/>
                          <a:latin typeface="Times New Roman"/>
                          <a:ea typeface="宋体"/>
                          <a:cs typeface="Times New Roman"/>
                        </a:rPr>
                        <a:t>2</a:t>
                      </a:r>
                      <a:endParaRPr lang="zh-CN" sz="34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400">
                          <a:effectLst/>
                          <a:latin typeface="Times New Roman"/>
                          <a:ea typeface="宋体"/>
                          <a:cs typeface="Times New Roman"/>
                        </a:rPr>
                        <a:t>4</a:t>
                      </a:r>
                      <a:endParaRPr lang="zh-CN" sz="34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400">
                          <a:effectLst/>
                          <a:latin typeface="Times New Roman"/>
                          <a:ea typeface="宋体"/>
                          <a:cs typeface="Times New Roman"/>
                        </a:rPr>
                        <a:t>6</a:t>
                      </a:r>
                      <a:endParaRPr lang="zh-CN" sz="34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400">
                          <a:effectLst/>
                          <a:latin typeface="Times New Roman"/>
                          <a:ea typeface="宋体"/>
                          <a:cs typeface="Times New Roman"/>
                        </a:rPr>
                        <a:t>8</a:t>
                      </a:r>
                      <a:endParaRPr lang="zh-CN" sz="34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3793">
                <a:tc>
                  <a:txBody>
                    <a:bodyPr/>
                    <a:lstStyle/>
                    <a:p>
                      <a:pPr algn="ctr">
                        <a:lnSpc>
                          <a:spcPct val="150000"/>
                        </a:lnSpc>
                        <a:spcAft>
                          <a:spcPts val="0"/>
                        </a:spcAft>
                      </a:pPr>
                      <a:r>
                        <a:rPr lang="zh-CN" sz="3400">
                          <a:effectLst/>
                          <a:latin typeface="Times New Roman"/>
                          <a:ea typeface="方正魏碑_GBK"/>
                          <a:cs typeface="Times New Roman"/>
                        </a:rPr>
                        <a:t>总价</a:t>
                      </a:r>
                      <a:r>
                        <a:rPr lang="en-US" sz="3400">
                          <a:effectLst/>
                          <a:latin typeface="Times New Roman"/>
                          <a:ea typeface="宋体"/>
                          <a:cs typeface="Times New Roman"/>
                        </a:rPr>
                        <a:t>/</a:t>
                      </a:r>
                      <a:r>
                        <a:rPr lang="zh-CN" sz="3400">
                          <a:effectLst/>
                          <a:latin typeface="Times New Roman"/>
                          <a:ea typeface="方正魏碑_GBK"/>
                          <a:cs typeface="Times New Roman"/>
                        </a:rPr>
                        <a:t>元</a:t>
                      </a:r>
                      <a:endParaRPr lang="zh-CN" sz="34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400">
                          <a:effectLst/>
                          <a:latin typeface="Times New Roman"/>
                          <a:ea typeface="宋体"/>
                          <a:cs typeface="Times New Roman"/>
                        </a:rPr>
                        <a:t>8</a:t>
                      </a:r>
                      <a:endParaRPr lang="zh-CN" sz="34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400" dirty="0">
                          <a:effectLst/>
                          <a:latin typeface="Times New Roman"/>
                          <a:ea typeface="宋体"/>
                          <a:cs typeface="Times New Roman"/>
                        </a:rPr>
                        <a:t>16</a:t>
                      </a:r>
                      <a:endParaRPr lang="zh-CN" sz="34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400">
                          <a:effectLst/>
                          <a:latin typeface="Times New Roman"/>
                          <a:ea typeface="宋体"/>
                          <a:cs typeface="Times New Roman"/>
                        </a:rPr>
                        <a:t>24</a:t>
                      </a:r>
                      <a:endParaRPr lang="zh-CN" sz="34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400" dirty="0">
                          <a:effectLst/>
                          <a:latin typeface="Times New Roman"/>
                          <a:ea typeface="宋体"/>
                          <a:cs typeface="Times New Roman"/>
                        </a:rPr>
                        <a:t>32</a:t>
                      </a:r>
                      <a:endParaRPr lang="zh-CN" sz="34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956865" y="4296460"/>
            <a:ext cx="10555050" cy="1661993"/>
          </a:xfrm>
          <a:prstGeom prst="rect">
            <a:avLst/>
          </a:prstGeom>
        </p:spPr>
        <p:txBody>
          <a:bodyPr wrap="square">
            <a:spAutoFit/>
          </a:bodyPr>
          <a:lstStyle/>
          <a:p>
            <a:pPr>
              <a:lnSpc>
                <a:spcPct val="150000"/>
              </a:lnSpc>
            </a:pPr>
            <a:r>
              <a:rPr lang="en-US" altLang="zh-CN" sz="3400" dirty="0" smtClean="0">
                <a:latin typeface="Times New Roman"/>
                <a:ea typeface="宋体"/>
                <a:cs typeface="Times New Roman"/>
              </a:rPr>
              <a:t>	</a:t>
            </a:r>
            <a:r>
              <a:rPr lang="zh-CN" altLang="zh-CN" sz="3400" dirty="0" smtClean="0">
                <a:latin typeface="Times New Roman"/>
                <a:ea typeface="宋体"/>
                <a:cs typeface="Times New Roman"/>
              </a:rPr>
              <a:t>购买</a:t>
            </a:r>
            <a:r>
              <a:rPr lang="zh-CN" altLang="zh-CN" sz="3400" dirty="0">
                <a:latin typeface="Times New Roman"/>
                <a:ea typeface="宋体"/>
                <a:cs typeface="Times New Roman"/>
              </a:rPr>
              <a:t>苹果的</a:t>
            </a:r>
            <a:r>
              <a:rPr lang="en-US" altLang="zh-CN" sz="3400" dirty="0">
                <a:latin typeface="Times New Roman"/>
                <a:ea typeface="宋体"/>
              </a:rPr>
              <a:t>(</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zh-CN" altLang="zh-CN" sz="3400" dirty="0">
                <a:latin typeface="Times New Roman"/>
                <a:ea typeface="宋体"/>
                <a:cs typeface="Times New Roman"/>
              </a:rPr>
              <a:t>　</a:t>
            </a:r>
            <a:r>
              <a:rPr lang="en-US" altLang="zh-CN" sz="3400" dirty="0">
                <a:latin typeface="Times New Roman"/>
                <a:ea typeface="宋体"/>
              </a:rPr>
              <a:t>)</a:t>
            </a:r>
            <a:r>
              <a:rPr lang="zh-CN" altLang="zh-CN" sz="3400" dirty="0">
                <a:latin typeface="Times New Roman"/>
                <a:ea typeface="宋体"/>
                <a:cs typeface="Times New Roman"/>
              </a:rPr>
              <a:t>和</a:t>
            </a:r>
            <a:r>
              <a:rPr lang="en-US" altLang="zh-CN" sz="3400" dirty="0">
                <a:latin typeface="Times New Roman"/>
                <a:ea typeface="宋体"/>
              </a:rPr>
              <a:t>(</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zh-CN" altLang="zh-CN" sz="3400" dirty="0">
                <a:latin typeface="Times New Roman"/>
                <a:ea typeface="宋体"/>
                <a:cs typeface="Times New Roman"/>
              </a:rPr>
              <a:t>　</a:t>
            </a:r>
            <a:r>
              <a:rPr lang="en-US" altLang="zh-CN" sz="3400" dirty="0">
                <a:latin typeface="Times New Roman"/>
                <a:ea typeface="宋体"/>
              </a:rPr>
              <a:t>)</a:t>
            </a:r>
            <a:r>
              <a:rPr lang="zh-CN" altLang="zh-CN" sz="3400" dirty="0">
                <a:latin typeface="Times New Roman"/>
                <a:ea typeface="宋体"/>
                <a:cs typeface="Times New Roman"/>
              </a:rPr>
              <a:t>都在变化</a:t>
            </a:r>
            <a:r>
              <a:rPr lang="en-US" altLang="zh-CN" sz="3400" dirty="0">
                <a:latin typeface="Times New Roman"/>
                <a:ea typeface="宋体"/>
              </a:rPr>
              <a:t>,(</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zh-CN" altLang="zh-CN" sz="3400" dirty="0">
                <a:latin typeface="Times New Roman"/>
                <a:ea typeface="宋体"/>
                <a:cs typeface="Times New Roman"/>
              </a:rPr>
              <a:t>　</a:t>
            </a:r>
            <a:r>
              <a:rPr lang="en-US" altLang="zh-CN" sz="3400" dirty="0">
                <a:latin typeface="Times New Roman"/>
                <a:ea typeface="宋体"/>
              </a:rPr>
              <a:t>)</a:t>
            </a:r>
            <a:r>
              <a:rPr lang="zh-CN" altLang="zh-CN" sz="3400" dirty="0">
                <a:latin typeface="Times New Roman"/>
                <a:ea typeface="宋体"/>
                <a:cs typeface="Times New Roman"/>
              </a:rPr>
              <a:t>随着</a:t>
            </a:r>
            <a:r>
              <a:rPr lang="en-US" altLang="zh-CN" sz="3400" dirty="0">
                <a:latin typeface="Times New Roman"/>
                <a:ea typeface="宋体"/>
              </a:rPr>
              <a:t>(</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en-US" altLang="zh-CN" sz="3400" dirty="0" smtClean="0">
                <a:latin typeface="Times New Roman"/>
                <a:ea typeface="宋体"/>
              </a:rPr>
              <a:t>)</a:t>
            </a:r>
            <a:r>
              <a:rPr lang="zh-CN" altLang="zh-CN" sz="3400" dirty="0">
                <a:latin typeface="Times New Roman"/>
                <a:ea typeface="宋体"/>
                <a:cs typeface="Times New Roman"/>
              </a:rPr>
              <a:t>的增加而</a:t>
            </a:r>
            <a:r>
              <a:rPr lang="en-US" altLang="zh-CN" sz="3400" dirty="0">
                <a:latin typeface="Times New Roman"/>
                <a:ea typeface="宋体"/>
              </a:rPr>
              <a:t>(</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zh-CN" altLang="zh-CN" sz="3400" dirty="0">
                <a:latin typeface="Times New Roman"/>
                <a:ea typeface="宋体"/>
                <a:cs typeface="Times New Roman"/>
              </a:rPr>
              <a:t>　</a:t>
            </a:r>
            <a:r>
              <a:rPr lang="en-US" altLang="zh-CN" sz="3400" dirty="0">
                <a:latin typeface="Times New Roman"/>
                <a:ea typeface="宋体"/>
              </a:rPr>
              <a:t>)</a:t>
            </a:r>
            <a:r>
              <a:rPr lang="zh-CN" altLang="zh-CN" sz="3400" dirty="0">
                <a:latin typeface="Times New Roman"/>
                <a:ea typeface="宋体"/>
                <a:cs typeface="Times New Roman"/>
              </a:rPr>
              <a:t>。</a:t>
            </a:r>
            <a:endParaRPr lang="zh-CN" altLang="en-US" sz="3400" dirty="0"/>
          </a:p>
        </p:txBody>
      </p:sp>
      <p:sp>
        <p:nvSpPr>
          <p:cNvPr id="9" name="矩形 8"/>
          <p:cNvSpPr/>
          <p:nvPr/>
        </p:nvSpPr>
        <p:spPr>
          <a:xfrm>
            <a:off x="4472275" y="4511903"/>
            <a:ext cx="1056700" cy="615553"/>
          </a:xfrm>
          <a:prstGeom prst="rect">
            <a:avLst/>
          </a:prstGeom>
        </p:spPr>
        <p:txBody>
          <a:bodyPr wrap="none">
            <a:spAutoFit/>
          </a:bodyPr>
          <a:lstStyle/>
          <a:p>
            <a:r>
              <a:rPr lang="zh-CN" altLang="zh-CN" sz="3400" b="1" dirty="0">
                <a:solidFill>
                  <a:srgbClr val="E72582"/>
                </a:solidFill>
                <a:latin typeface="Times New Roman"/>
                <a:ea typeface="方正仿宋_GBK"/>
                <a:cs typeface="Times New Roman"/>
              </a:rPr>
              <a:t>质量</a:t>
            </a:r>
            <a:endParaRPr lang="zh-CN" altLang="en-US" b="1" dirty="0">
              <a:solidFill>
                <a:srgbClr val="E72582"/>
              </a:solidFill>
            </a:endParaRPr>
          </a:p>
        </p:txBody>
      </p:sp>
      <p:sp>
        <p:nvSpPr>
          <p:cNvPr id="10" name="矩形 9"/>
          <p:cNvSpPr/>
          <p:nvPr/>
        </p:nvSpPr>
        <p:spPr>
          <a:xfrm>
            <a:off x="6720175" y="4424788"/>
            <a:ext cx="1056700" cy="615553"/>
          </a:xfrm>
          <a:prstGeom prst="rect">
            <a:avLst/>
          </a:prstGeom>
        </p:spPr>
        <p:txBody>
          <a:bodyPr wrap="none">
            <a:spAutoFit/>
          </a:bodyPr>
          <a:lstStyle/>
          <a:p>
            <a:r>
              <a:rPr lang="zh-CN" altLang="zh-CN" sz="3400" b="1" dirty="0">
                <a:solidFill>
                  <a:srgbClr val="E72582"/>
                </a:solidFill>
                <a:latin typeface="Times New Roman"/>
                <a:ea typeface="方正仿宋_GBK"/>
                <a:cs typeface="Times New Roman"/>
              </a:rPr>
              <a:t>总价</a:t>
            </a:r>
            <a:endParaRPr lang="zh-CN" altLang="en-US" b="1" dirty="0">
              <a:solidFill>
                <a:srgbClr val="E72582"/>
              </a:solidFill>
            </a:endParaRPr>
          </a:p>
        </p:txBody>
      </p:sp>
      <p:sp>
        <p:nvSpPr>
          <p:cNvPr id="11" name="矩形 10"/>
          <p:cNvSpPr/>
          <p:nvPr/>
        </p:nvSpPr>
        <p:spPr>
          <a:xfrm>
            <a:off x="10168225" y="4462859"/>
            <a:ext cx="1056700" cy="615553"/>
          </a:xfrm>
          <a:prstGeom prst="rect">
            <a:avLst/>
          </a:prstGeom>
        </p:spPr>
        <p:txBody>
          <a:bodyPr wrap="none">
            <a:spAutoFit/>
          </a:bodyPr>
          <a:lstStyle/>
          <a:p>
            <a:r>
              <a:rPr lang="zh-CN" altLang="zh-CN" sz="3400" b="1" dirty="0">
                <a:solidFill>
                  <a:srgbClr val="E72582"/>
                </a:solidFill>
                <a:latin typeface="Times New Roman"/>
                <a:ea typeface="方正仿宋_GBK"/>
                <a:cs typeface="Times New Roman"/>
              </a:rPr>
              <a:t>总价</a:t>
            </a:r>
            <a:endParaRPr lang="zh-CN" altLang="en-US" b="1" dirty="0">
              <a:solidFill>
                <a:srgbClr val="E72582"/>
              </a:solidFill>
            </a:endParaRPr>
          </a:p>
        </p:txBody>
      </p:sp>
      <p:sp>
        <p:nvSpPr>
          <p:cNvPr id="12" name="矩形 11"/>
          <p:cNvSpPr/>
          <p:nvPr/>
        </p:nvSpPr>
        <p:spPr>
          <a:xfrm>
            <a:off x="2291050" y="5284361"/>
            <a:ext cx="1056700" cy="615553"/>
          </a:xfrm>
          <a:prstGeom prst="rect">
            <a:avLst/>
          </a:prstGeom>
        </p:spPr>
        <p:txBody>
          <a:bodyPr wrap="none">
            <a:spAutoFit/>
          </a:bodyPr>
          <a:lstStyle/>
          <a:p>
            <a:r>
              <a:rPr lang="zh-CN" altLang="zh-CN" sz="3400" b="1" dirty="0">
                <a:solidFill>
                  <a:srgbClr val="E72582"/>
                </a:solidFill>
                <a:latin typeface="Times New Roman"/>
                <a:ea typeface="方正仿宋_GBK"/>
                <a:cs typeface="Times New Roman"/>
              </a:rPr>
              <a:t>质量</a:t>
            </a:r>
            <a:endParaRPr lang="zh-CN" altLang="en-US" b="1" dirty="0">
              <a:solidFill>
                <a:srgbClr val="E72582"/>
              </a:solidFill>
            </a:endParaRPr>
          </a:p>
        </p:txBody>
      </p:sp>
      <p:sp>
        <p:nvSpPr>
          <p:cNvPr id="13" name="矩形 12"/>
          <p:cNvSpPr/>
          <p:nvPr/>
        </p:nvSpPr>
        <p:spPr>
          <a:xfrm>
            <a:off x="6008687" y="5284360"/>
            <a:ext cx="1056700" cy="615553"/>
          </a:xfrm>
          <a:prstGeom prst="rect">
            <a:avLst/>
          </a:prstGeom>
        </p:spPr>
        <p:txBody>
          <a:bodyPr wrap="none">
            <a:spAutoFit/>
          </a:bodyPr>
          <a:lstStyle/>
          <a:p>
            <a:r>
              <a:rPr lang="zh-CN" altLang="zh-CN" sz="3400" b="1" dirty="0">
                <a:solidFill>
                  <a:srgbClr val="E72582"/>
                </a:solidFill>
                <a:latin typeface="Times New Roman"/>
                <a:ea typeface="方正仿宋_GBK"/>
                <a:cs typeface="Times New Roman"/>
              </a:rPr>
              <a:t>增加</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44234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课堂练习</a:t>
            </a:r>
            <a:endParaRPr lang="zh-CN" altLang="en-US" sz="1200" dirty="0"/>
          </a:p>
        </p:txBody>
      </p:sp>
      <p:sp>
        <p:nvSpPr>
          <p:cNvPr id="3" name="矩形 2"/>
          <p:cNvSpPr/>
          <p:nvPr/>
        </p:nvSpPr>
        <p:spPr>
          <a:xfrm>
            <a:off x="619125" y="861094"/>
            <a:ext cx="10892790" cy="1297728"/>
          </a:xfrm>
          <a:prstGeom prst="rect">
            <a:avLst/>
          </a:prstGeom>
        </p:spPr>
        <p:txBody>
          <a:bodyPr wrap="square">
            <a:spAutoFit/>
          </a:bodyPr>
          <a:lstStyle/>
          <a:p>
            <a:pPr>
              <a:lnSpc>
                <a:spcPct val="120000"/>
              </a:lnSpc>
              <a:spcAft>
                <a:spcPts val="0"/>
              </a:spcAft>
            </a:pPr>
            <a:r>
              <a:rPr lang="en-US" altLang="zh-CN" sz="3400" dirty="0">
                <a:latin typeface="Times New Roman"/>
                <a:ea typeface="宋体"/>
                <a:cs typeface="Times New Roman"/>
              </a:rPr>
              <a:t>(2)</a:t>
            </a:r>
            <a:r>
              <a:rPr lang="zh-CN" altLang="zh-CN" sz="3400" dirty="0">
                <a:latin typeface="Times New Roman"/>
                <a:ea typeface="宋体"/>
                <a:cs typeface="Times New Roman"/>
              </a:rPr>
              <a:t>将下面王老师匀速骑自行车去学校的行驶时间和路程情况表补充完整。</a:t>
            </a:r>
            <a:endParaRPr lang="zh-CN" altLang="zh-CN" sz="3400" dirty="0">
              <a:effectLst/>
              <a:latin typeface="Calibri"/>
              <a:ea typeface="宋体"/>
              <a:cs typeface="Times New Roman"/>
            </a:endParaRPr>
          </a:p>
        </p:txBody>
      </p:sp>
      <p:graphicFrame>
        <p:nvGraphicFramePr>
          <p:cNvPr id="6" name="表格 5"/>
          <p:cNvGraphicFramePr>
            <a:graphicFrameLocks noGrp="1"/>
          </p:cNvGraphicFramePr>
          <p:nvPr>
            <p:extLst>
              <p:ext uri="{D42A27DB-BD31-4B8C-83A1-F6EECF244321}">
                <p14:modId xmlns:p14="http://schemas.microsoft.com/office/powerpoint/2010/main" val="1598295486"/>
              </p:ext>
            </p:extLst>
          </p:nvPr>
        </p:nvGraphicFramePr>
        <p:xfrm>
          <a:off x="1425892" y="2361162"/>
          <a:ext cx="8831104" cy="1554480"/>
        </p:xfrm>
        <a:graphic>
          <a:graphicData uri="http://schemas.openxmlformats.org/drawingml/2006/table">
            <a:tbl>
              <a:tblPr firstRow="1" firstCol="1" bandRow="1"/>
              <a:tblGrid>
                <a:gridCol w="2102644"/>
                <a:gridCol w="1682115"/>
                <a:gridCol w="1682115"/>
                <a:gridCol w="1682115"/>
                <a:gridCol w="1682115"/>
              </a:tblGrid>
              <a:tr h="362443">
                <a:tc>
                  <a:txBody>
                    <a:bodyPr/>
                    <a:lstStyle/>
                    <a:p>
                      <a:pPr algn="ctr">
                        <a:lnSpc>
                          <a:spcPct val="150000"/>
                        </a:lnSpc>
                        <a:spcAft>
                          <a:spcPts val="0"/>
                        </a:spcAft>
                      </a:pPr>
                      <a:r>
                        <a:rPr lang="zh-CN" sz="3400" dirty="0">
                          <a:effectLst/>
                          <a:latin typeface="Times New Roman"/>
                          <a:ea typeface="方正魏碑_GBK"/>
                          <a:cs typeface="Times New Roman"/>
                        </a:rPr>
                        <a:t>时间</a:t>
                      </a:r>
                      <a:r>
                        <a:rPr lang="en-US" sz="3400" dirty="0">
                          <a:effectLst/>
                          <a:latin typeface="Times New Roman"/>
                          <a:ea typeface="宋体"/>
                          <a:cs typeface="Times New Roman"/>
                        </a:rPr>
                        <a:t>/</a:t>
                      </a:r>
                      <a:r>
                        <a:rPr lang="zh-CN" sz="3400" dirty="0">
                          <a:effectLst/>
                          <a:latin typeface="Times New Roman"/>
                          <a:ea typeface="方正魏碑_GBK"/>
                          <a:cs typeface="Times New Roman"/>
                        </a:rPr>
                        <a:t>分</a:t>
                      </a:r>
                      <a:endParaRPr lang="zh-CN" sz="34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400">
                          <a:effectLst/>
                          <a:latin typeface="Times New Roman"/>
                          <a:ea typeface="宋体"/>
                          <a:cs typeface="Times New Roman"/>
                        </a:rPr>
                        <a:t>5</a:t>
                      </a:r>
                      <a:endParaRPr lang="zh-CN" sz="34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400" dirty="0">
                          <a:effectLst/>
                          <a:latin typeface="Times New Roman"/>
                          <a:ea typeface="宋体"/>
                          <a:cs typeface="Times New Roman"/>
                        </a:rPr>
                        <a:t>10</a:t>
                      </a:r>
                      <a:endParaRPr lang="zh-CN" sz="34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34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400">
                          <a:effectLst/>
                          <a:latin typeface="Times New Roman"/>
                          <a:ea typeface="宋体"/>
                          <a:cs typeface="Times New Roman"/>
                        </a:rPr>
                        <a:t>20</a:t>
                      </a:r>
                      <a:endParaRPr lang="zh-CN" sz="34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7770">
                <a:tc>
                  <a:txBody>
                    <a:bodyPr/>
                    <a:lstStyle/>
                    <a:p>
                      <a:pPr algn="ctr">
                        <a:lnSpc>
                          <a:spcPct val="150000"/>
                        </a:lnSpc>
                        <a:spcAft>
                          <a:spcPts val="0"/>
                        </a:spcAft>
                      </a:pPr>
                      <a:r>
                        <a:rPr lang="zh-CN" sz="3400">
                          <a:effectLst/>
                          <a:latin typeface="Times New Roman"/>
                          <a:ea typeface="方正魏碑_GBK"/>
                          <a:cs typeface="Times New Roman"/>
                        </a:rPr>
                        <a:t>路程</a:t>
                      </a:r>
                      <a:r>
                        <a:rPr lang="en-US" sz="3400">
                          <a:effectLst/>
                          <a:latin typeface="Times New Roman"/>
                          <a:ea typeface="宋体"/>
                          <a:cs typeface="Times New Roman"/>
                        </a:rPr>
                        <a:t>/</a:t>
                      </a:r>
                      <a:r>
                        <a:rPr lang="en-US" sz="3400">
                          <a:effectLst/>
                          <a:latin typeface="Times New Roman"/>
                          <a:ea typeface="方正魏碑_GBK"/>
                          <a:cs typeface="Times New Roman"/>
                        </a:rPr>
                        <a:t> </a:t>
                      </a:r>
                      <a:r>
                        <a:rPr lang="en-US" sz="3400">
                          <a:effectLst/>
                          <a:latin typeface="Times New Roman"/>
                          <a:ea typeface="宋体"/>
                          <a:cs typeface="Times New Roman"/>
                        </a:rPr>
                        <a:t>km</a:t>
                      </a:r>
                      <a:endParaRPr lang="zh-CN" sz="34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400">
                          <a:effectLst/>
                          <a:latin typeface="Times New Roman"/>
                          <a:ea typeface="宋体"/>
                          <a:cs typeface="Times New Roman"/>
                        </a:rPr>
                        <a:t>1.2</a:t>
                      </a:r>
                      <a:endParaRPr lang="zh-CN" sz="34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34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3400">
                          <a:effectLst/>
                          <a:latin typeface="Times New Roman"/>
                          <a:ea typeface="宋体"/>
                          <a:cs typeface="Times New Roman"/>
                        </a:rPr>
                        <a:t>3.6</a:t>
                      </a:r>
                      <a:endParaRPr lang="zh-CN" sz="340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zh-CN" sz="3400" dirty="0">
                        <a:effectLst/>
                        <a:latin typeface="Calibri"/>
                        <a:ea typeface="宋体"/>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1114425" y="4144060"/>
            <a:ext cx="10397490" cy="1661993"/>
          </a:xfrm>
          <a:prstGeom prst="rect">
            <a:avLst/>
          </a:prstGeom>
        </p:spPr>
        <p:txBody>
          <a:bodyPr wrap="square">
            <a:spAutoFit/>
          </a:bodyPr>
          <a:lstStyle/>
          <a:p>
            <a:pPr>
              <a:lnSpc>
                <a:spcPct val="150000"/>
              </a:lnSpc>
            </a:pPr>
            <a:r>
              <a:rPr lang="en-US" altLang="zh-CN" sz="3400" dirty="0" smtClean="0">
                <a:latin typeface="Times New Roman"/>
                <a:ea typeface="宋体"/>
                <a:cs typeface="Times New Roman"/>
              </a:rPr>
              <a:t>	</a:t>
            </a:r>
            <a:r>
              <a:rPr lang="zh-CN" altLang="zh-CN" sz="3400" dirty="0" smtClean="0">
                <a:latin typeface="Times New Roman"/>
                <a:ea typeface="宋体"/>
                <a:cs typeface="Times New Roman"/>
              </a:rPr>
              <a:t>行驶</a:t>
            </a:r>
            <a:r>
              <a:rPr lang="zh-CN" altLang="zh-CN" sz="3400" dirty="0">
                <a:latin typeface="Times New Roman"/>
                <a:ea typeface="宋体"/>
                <a:cs typeface="Times New Roman"/>
              </a:rPr>
              <a:t>的</a:t>
            </a:r>
            <a:r>
              <a:rPr lang="en-US" altLang="zh-CN" sz="3400" dirty="0">
                <a:latin typeface="Times New Roman"/>
                <a:ea typeface="宋体"/>
              </a:rPr>
              <a:t>(</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en-US" altLang="zh-CN" sz="3400" dirty="0" smtClean="0">
                <a:latin typeface="Times New Roman"/>
                <a:ea typeface="宋体"/>
              </a:rPr>
              <a:t>)</a:t>
            </a:r>
            <a:r>
              <a:rPr lang="zh-CN" altLang="zh-CN" sz="3400" dirty="0">
                <a:latin typeface="Times New Roman"/>
                <a:ea typeface="宋体"/>
                <a:cs typeface="Times New Roman"/>
              </a:rPr>
              <a:t>和</a:t>
            </a:r>
            <a:r>
              <a:rPr lang="en-US" altLang="zh-CN" sz="3400" dirty="0">
                <a:latin typeface="Times New Roman"/>
                <a:ea typeface="宋体"/>
              </a:rPr>
              <a:t>(</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zh-CN" altLang="zh-CN" sz="3400" dirty="0">
                <a:latin typeface="Times New Roman"/>
                <a:ea typeface="宋体"/>
                <a:cs typeface="Times New Roman"/>
              </a:rPr>
              <a:t>　</a:t>
            </a:r>
            <a:r>
              <a:rPr lang="en-US" altLang="zh-CN" sz="3400" dirty="0">
                <a:latin typeface="Times New Roman"/>
                <a:ea typeface="宋体"/>
              </a:rPr>
              <a:t>)</a:t>
            </a:r>
            <a:r>
              <a:rPr lang="zh-CN" altLang="zh-CN" sz="3400" dirty="0">
                <a:latin typeface="Times New Roman"/>
                <a:ea typeface="宋体"/>
                <a:cs typeface="Times New Roman"/>
              </a:rPr>
              <a:t>都在变化</a:t>
            </a:r>
            <a:r>
              <a:rPr lang="en-US" altLang="zh-CN" sz="3400" dirty="0">
                <a:latin typeface="Times New Roman"/>
                <a:ea typeface="宋体"/>
              </a:rPr>
              <a:t>,(</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zh-CN" altLang="zh-CN" sz="3400" dirty="0">
                <a:latin typeface="Times New Roman"/>
                <a:ea typeface="宋体"/>
                <a:cs typeface="Times New Roman"/>
              </a:rPr>
              <a:t>　</a:t>
            </a:r>
            <a:r>
              <a:rPr lang="en-US" altLang="zh-CN" sz="3400" dirty="0">
                <a:latin typeface="Times New Roman"/>
                <a:ea typeface="宋体"/>
              </a:rPr>
              <a:t>)</a:t>
            </a:r>
            <a:r>
              <a:rPr lang="zh-CN" altLang="zh-CN" sz="3400" dirty="0">
                <a:latin typeface="Times New Roman"/>
                <a:ea typeface="宋体"/>
                <a:cs typeface="Times New Roman"/>
              </a:rPr>
              <a:t>随着</a:t>
            </a:r>
            <a:r>
              <a:rPr lang="en-US" altLang="zh-CN" sz="3400" dirty="0">
                <a:latin typeface="Times New Roman"/>
                <a:ea typeface="宋体"/>
              </a:rPr>
              <a:t>(</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zh-CN" altLang="zh-CN" sz="3400" dirty="0">
                <a:latin typeface="Times New Roman"/>
                <a:ea typeface="宋体"/>
                <a:cs typeface="Times New Roman"/>
              </a:rPr>
              <a:t>　</a:t>
            </a:r>
            <a:r>
              <a:rPr lang="en-US" altLang="zh-CN" sz="3400" dirty="0">
                <a:latin typeface="Times New Roman"/>
                <a:ea typeface="宋体"/>
              </a:rPr>
              <a:t>)</a:t>
            </a:r>
            <a:r>
              <a:rPr lang="zh-CN" altLang="zh-CN" sz="3400" dirty="0">
                <a:latin typeface="Times New Roman"/>
                <a:ea typeface="宋体"/>
                <a:cs typeface="Times New Roman"/>
              </a:rPr>
              <a:t>的增加而</a:t>
            </a:r>
            <a:r>
              <a:rPr lang="en-US" altLang="zh-CN" sz="3400" dirty="0">
                <a:latin typeface="Times New Roman"/>
                <a:ea typeface="宋体"/>
              </a:rPr>
              <a:t>(</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zh-CN" altLang="zh-CN" sz="3400" dirty="0">
                <a:latin typeface="Times New Roman"/>
                <a:ea typeface="宋体"/>
                <a:cs typeface="Times New Roman"/>
              </a:rPr>
              <a:t>　</a:t>
            </a:r>
            <a:r>
              <a:rPr lang="en-US" altLang="zh-CN" sz="3400" dirty="0">
                <a:latin typeface="Times New Roman"/>
                <a:ea typeface="宋体"/>
              </a:rPr>
              <a:t>)</a:t>
            </a:r>
            <a:r>
              <a:rPr lang="zh-CN" altLang="zh-CN" sz="3400" dirty="0">
                <a:latin typeface="Times New Roman"/>
                <a:ea typeface="宋体"/>
                <a:cs typeface="Times New Roman"/>
              </a:rPr>
              <a:t>。</a:t>
            </a:r>
            <a:endParaRPr lang="zh-CN" altLang="en-US" sz="3400" dirty="0"/>
          </a:p>
        </p:txBody>
      </p:sp>
      <p:sp>
        <p:nvSpPr>
          <p:cNvPr id="9" name="矩形 8"/>
          <p:cNvSpPr/>
          <p:nvPr/>
        </p:nvSpPr>
        <p:spPr>
          <a:xfrm>
            <a:off x="7414433" y="2315731"/>
            <a:ext cx="620683" cy="793294"/>
          </a:xfrm>
          <a:prstGeom prst="rect">
            <a:avLst/>
          </a:prstGeom>
        </p:spPr>
        <p:txBody>
          <a:bodyPr wrap="none">
            <a:spAutoFit/>
          </a:bodyPr>
          <a:lstStyle/>
          <a:p>
            <a:pPr lvl="0" algn="ctr">
              <a:lnSpc>
                <a:spcPct val="150000"/>
              </a:lnSpc>
            </a:pPr>
            <a:r>
              <a:rPr lang="en-US" altLang="zh-CN" sz="3400" dirty="0">
                <a:solidFill>
                  <a:srgbClr val="E72582"/>
                </a:solidFill>
                <a:latin typeface="Times New Roman"/>
                <a:ea typeface="宋体"/>
                <a:cs typeface="Times New Roman"/>
              </a:rPr>
              <a:t>15</a:t>
            </a:r>
            <a:endParaRPr lang="zh-CN" altLang="en-US" sz="3400" dirty="0">
              <a:solidFill>
                <a:srgbClr val="E72582"/>
              </a:solidFill>
              <a:latin typeface="Calibri"/>
              <a:ea typeface="宋体"/>
              <a:cs typeface="Times New Roman"/>
            </a:endParaRPr>
          </a:p>
        </p:txBody>
      </p:sp>
      <p:sp>
        <p:nvSpPr>
          <p:cNvPr id="10" name="矩形 9"/>
          <p:cNvSpPr/>
          <p:nvPr/>
        </p:nvSpPr>
        <p:spPr>
          <a:xfrm>
            <a:off x="5697783" y="3068206"/>
            <a:ext cx="729687" cy="793294"/>
          </a:xfrm>
          <a:prstGeom prst="rect">
            <a:avLst/>
          </a:prstGeom>
        </p:spPr>
        <p:txBody>
          <a:bodyPr wrap="none">
            <a:spAutoFit/>
          </a:bodyPr>
          <a:lstStyle/>
          <a:p>
            <a:pPr lvl="0" algn="ctr">
              <a:lnSpc>
                <a:spcPct val="150000"/>
              </a:lnSpc>
            </a:pPr>
            <a:r>
              <a:rPr lang="en-US" altLang="zh-CN" sz="3400" dirty="0">
                <a:solidFill>
                  <a:srgbClr val="E72582"/>
                </a:solidFill>
                <a:latin typeface="Times New Roman"/>
                <a:ea typeface="宋体"/>
                <a:cs typeface="Times New Roman"/>
              </a:rPr>
              <a:t>2.4</a:t>
            </a:r>
            <a:endParaRPr lang="zh-CN" altLang="en-US" sz="3400" dirty="0">
              <a:solidFill>
                <a:srgbClr val="E72582"/>
              </a:solidFill>
              <a:latin typeface="Calibri"/>
              <a:ea typeface="宋体"/>
              <a:cs typeface="Times New Roman"/>
            </a:endParaRPr>
          </a:p>
        </p:txBody>
      </p:sp>
      <p:sp>
        <p:nvSpPr>
          <p:cNvPr id="11" name="矩形 10"/>
          <p:cNvSpPr/>
          <p:nvPr/>
        </p:nvSpPr>
        <p:spPr>
          <a:xfrm>
            <a:off x="9064906" y="3077731"/>
            <a:ext cx="729687" cy="793294"/>
          </a:xfrm>
          <a:prstGeom prst="rect">
            <a:avLst/>
          </a:prstGeom>
        </p:spPr>
        <p:txBody>
          <a:bodyPr wrap="none">
            <a:spAutoFit/>
          </a:bodyPr>
          <a:lstStyle/>
          <a:p>
            <a:pPr lvl="0" algn="ctr">
              <a:lnSpc>
                <a:spcPct val="150000"/>
              </a:lnSpc>
            </a:pPr>
            <a:r>
              <a:rPr lang="en-US" altLang="zh-CN" sz="3400" dirty="0">
                <a:solidFill>
                  <a:srgbClr val="E72582"/>
                </a:solidFill>
                <a:latin typeface="Times New Roman"/>
                <a:ea typeface="宋体"/>
                <a:cs typeface="Times New Roman"/>
              </a:rPr>
              <a:t>4.8</a:t>
            </a:r>
            <a:endParaRPr lang="zh-CN" altLang="en-US" sz="3400" dirty="0">
              <a:solidFill>
                <a:srgbClr val="E72582"/>
              </a:solidFill>
              <a:latin typeface="Calibri"/>
              <a:ea typeface="宋体"/>
              <a:cs typeface="Times New Roman"/>
            </a:endParaRPr>
          </a:p>
        </p:txBody>
      </p:sp>
      <p:sp>
        <p:nvSpPr>
          <p:cNvPr id="12" name="矩形 11"/>
          <p:cNvSpPr/>
          <p:nvPr/>
        </p:nvSpPr>
        <p:spPr>
          <a:xfrm>
            <a:off x="3729325" y="4359503"/>
            <a:ext cx="1056700" cy="615553"/>
          </a:xfrm>
          <a:prstGeom prst="rect">
            <a:avLst/>
          </a:prstGeom>
        </p:spPr>
        <p:txBody>
          <a:bodyPr wrap="none">
            <a:spAutoFit/>
          </a:bodyPr>
          <a:lstStyle/>
          <a:p>
            <a:r>
              <a:rPr lang="zh-CN" altLang="zh-CN" sz="3400" b="1" dirty="0">
                <a:solidFill>
                  <a:srgbClr val="E72582"/>
                </a:solidFill>
                <a:latin typeface="Times New Roman"/>
                <a:ea typeface="方正仿宋_GBK"/>
                <a:cs typeface="Times New Roman"/>
              </a:rPr>
              <a:t>时间</a:t>
            </a:r>
            <a:endParaRPr lang="zh-CN" altLang="en-US" b="1" dirty="0">
              <a:solidFill>
                <a:srgbClr val="E72582"/>
              </a:solidFill>
            </a:endParaRPr>
          </a:p>
        </p:txBody>
      </p:sp>
      <p:sp>
        <p:nvSpPr>
          <p:cNvPr id="13" name="矩形 12"/>
          <p:cNvSpPr/>
          <p:nvPr/>
        </p:nvSpPr>
        <p:spPr>
          <a:xfrm>
            <a:off x="6032470" y="4284861"/>
            <a:ext cx="1056700" cy="615553"/>
          </a:xfrm>
          <a:prstGeom prst="rect">
            <a:avLst/>
          </a:prstGeom>
        </p:spPr>
        <p:txBody>
          <a:bodyPr wrap="none">
            <a:spAutoFit/>
          </a:bodyPr>
          <a:lstStyle/>
          <a:p>
            <a:r>
              <a:rPr lang="zh-CN" altLang="zh-CN" sz="3400" b="1" dirty="0">
                <a:solidFill>
                  <a:srgbClr val="E72582"/>
                </a:solidFill>
                <a:latin typeface="Times New Roman"/>
                <a:ea typeface="方正仿宋_GBK"/>
                <a:cs typeface="Times New Roman"/>
              </a:rPr>
              <a:t>路程</a:t>
            </a:r>
            <a:endParaRPr lang="zh-CN" altLang="en-US" b="1" dirty="0">
              <a:solidFill>
                <a:srgbClr val="E72582"/>
              </a:solidFill>
            </a:endParaRPr>
          </a:p>
        </p:txBody>
      </p:sp>
      <p:sp>
        <p:nvSpPr>
          <p:cNvPr id="14" name="矩形 13"/>
          <p:cNvSpPr/>
          <p:nvPr/>
        </p:nvSpPr>
        <p:spPr>
          <a:xfrm>
            <a:off x="9794593" y="4334073"/>
            <a:ext cx="1056700" cy="615553"/>
          </a:xfrm>
          <a:prstGeom prst="rect">
            <a:avLst/>
          </a:prstGeom>
        </p:spPr>
        <p:txBody>
          <a:bodyPr wrap="none">
            <a:spAutoFit/>
          </a:bodyPr>
          <a:lstStyle/>
          <a:p>
            <a:r>
              <a:rPr lang="zh-CN" altLang="zh-CN" sz="3400" b="1" dirty="0">
                <a:solidFill>
                  <a:srgbClr val="E72582"/>
                </a:solidFill>
                <a:latin typeface="Times New Roman"/>
                <a:ea typeface="方正仿宋_GBK"/>
                <a:cs typeface="Times New Roman"/>
              </a:rPr>
              <a:t>路程</a:t>
            </a:r>
            <a:endParaRPr lang="zh-CN" altLang="en-US" b="1" dirty="0">
              <a:solidFill>
                <a:srgbClr val="E72582"/>
              </a:solidFill>
            </a:endParaRPr>
          </a:p>
        </p:txBody>
      </p:sp>
      <p:sp>
        <p:nvSpPr>
          <p:cNvPr id="15" name="矩形 14"/>
          <p:cNvSpPr/>
          <p:nvPr/>
        </p:nvSpPr>
        <p:spPr>
          <a:xfrm>
            <a:off x="2491075" y="5065911"/>
            <a:ext cx="1056700" cy="615553"/>
          </a:xfrm>
          <a:prstGeom prst="rect">
            <a:avLst/>
          </a:prstGeom>
        </p:spPr>
        <p:txBody>
          <a:bodyPr wrap="none">
            <a:spAutoFit/>
          </a:bodyPr>
          <a:lstStyle/>
          <a:p>
            <a:r>
              <a:rPr lang="zh-CN" altLang="zh-CN" sz="3400" b="1" dirty="0">
                <a:solidFill>
                  <a:srgbClr val="E72582"/>
                </a:solidFill>
                <a:latin typeface="Times New Roman"/>
                <a:ea typeface="方正仿宋_GBK"/>
                <a:cs typeface="Times New Roman"/>
              </a:rPr>
              <a:t>时间</a:t>
            </a:r>
            <a:endParaRPr lang="zh-CN" altLang="en-US" b="1" dirty="0">
              <a:solidFill>
                <a:srgbClr val="E72582"/>
              </a:solidFill>
            </a:endParaRPr>
          </a:p>
        </p:txBody>
      </p:sp>
      <p:sp>
        <p:nvSpPr>
          <p:cNvPr id="16" name="矩形 15"/>
          <p:cNvSpPr/>
          <p:nvPr/>
        </p:nvSpPr>
        <p:spPr>
          <a:xfrm>
            <a:off x="6032787" y="5152400"/>
            <a:ext cx="1056700" cy="615553"/>
          </a:xfrm>
          <a:prstGeom prst="rect">
            <a:avLst/>
          </a:prstGeom>
        </p:spPr>
        <p:txBody>
          <a:bodyPr wrap="none">
            <a:spAutoFit/>
          </a:bodyPr>
          <a:lstStyle/>
          <a:p>
            <a:r>
              <a:rPr lang="zh-CN" altLang="zh-CN" sz="3400" b="1" dirty="0">
                <a:solidFill>
                  <a:srgbClr val="E72582"/>
                </a:solidFill>
                <a:latin typeface="Times New Roman"/>
                <a:ea typeface="方正仿宋_GBK"/>
                <a:cs typeface="Times New Roman"/>
              </a:rPr>
              <a:t>增加</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1420395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randombar(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randombar(horizontal)">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课堂练习</a:t>
            </a:r>
            <a:endParaRPr lang="zh-CN" altLang="en-US" sz="1200" dirty="0"/>
          </a:p>
        </p:txBody>
      </p:sp>
      <p:sp>
        <p:nvSpPr>
          <p:cNvPr id="3" name="矩形 2"/>
          <p:cNvSpPr/>
          <p:nvPr/>
        </p:nvSpPr>
        <p:spPr>
          <a:xfrm>
            <a:off x="647700" y="927770"/>
            <a:ext cx="10248900" cy="615553"/>
          </a:xfrm>
          <a:prstGeom prst="rect">
            <a:avLst/>
          </a:prstGeom>
        </p:spPr>
        <p:txBody>
          <a:bodyPr wrap="square">
            <a:spAutoFit/>
          </a:bodyPr>
          <a:lstStyle/>
          <a:p>
            <a:pPr>
              <a:spcAft>
                <a:spcPts val="0"/>
              </a:spcAft>
            </a:pPr>
            <a:r>
              <a:rPr lang="en-US" altLang="zh-CN" sz="3400" dirty="0">
                <a:latin typeface="Times New Roman"/>
                <a:ea typeface="宋体"/>
                <a:cs typeface="Times New Roman"/>
              </a:rPr>
              <a:t>2.</a:t>
            </a:r>
            <a:r>
              <a:rPr lang="zh-CN" altLang="zh-CN" sz="3400" dirty="0">
                <a:latin typeface="Times New Roman"/>
                <a:ea typeface="宋体"/>
                <a:cs typeface="Times New Roman"/>
              </a:rPr>
              <a:t>下面是某市</a:t>
            </a:r>
            <a:r>
              <a:rPr lang="en-US" altLang="zh-CN" sz="3400" dirty="0">
                <a:latin typeface="Times New Roman"/>
                <a:ea typeface="宋体"/>
                <a:cs typeface="Times New Roman"/>
              </a:rPr>
              <a:t>2025</a:t>
            </a:r>
            <a:r>
              <a:rPr lang="zh-CN" altLang="zh-CN" sz="3400" dirty="0">
                <a:latin typeface="Times New Roman"/>
                <a:ea typeface="宋体"/>
                <a:cs typeface="Times New Roman"/>
              </a:rPr>
              <a:t>年某一天的气温变化统计图。</a:t>
            </a:r>
            <a:endParaRPr lang="zh-CN" altLang="zh-CN" sz="3400" dirty="0">
              <a:effectLst/>
              <a:latin typeface="Calibri"/>
              <a:ea typeface="宋体"/>
              <a:cs typeface="Times New Roman"/>
            </a:endParaRPr>
          </a:p>
        </p:txBody>
      </p:sp>
      <p:pic>
        <p:nvPicPr>
          <p:cNvPr id="8" name="image102.jpeg"/>
          <p:cNvPicPr/>
          <p:nvPr/>
        </p:nvPicPr>
        <p:blipFill>
          <a:blip r:embed="rId4"/>
          <a:stretch>
            <a:fillRect/>
          </a:stretch>
        </p:blipFill>
        <p:spPr>
          <a:xfrm>
            <a:off x="2581275" y="1616244"/>
            <a:ext cx="6096000" cy="3406170"/>
          </a:xfrm>
          <a:prstGeom prst="rect">
            <a:avLst/>
          </a:prstGeom>
        </p:spPr>
      </p:pic>
      <p:sp>
        <p:nvSpPr>
          <p:cNvPr id="6" name="矩形 5"/>
          <p:cNvSpPr/>
          <p:nvPr/>
        </p:nvSpPr>
        <p:spPr>
          <a:xfrm>
            <a:off x="571499" y="5079564"/>
            <a:ext cx="11163301" cy="877163"/>
          </a:xfrm>
          <a:prstGeom prst="rect">
            <a:avLst/>
          </a:prstGeom>
        </p:spPr>
        <p:txBody>
          <a:bodyPr wrap="square">
            <a:spAutoFit/>
          </a:bodyPr>
          <a:lstStyle/>
          <a:p>
            <a:pPr>
              <a:lnSpc>
                <a:spcPct val="150000"/>
              </a:lnSpc>
              <a:spcAft>
                <a:spcPts val="0"/>
              </a:spcAft>
            </a:pPr>
            <a:r>
              <a:rPr lang="en-US" altLang="zh-CN" sz="3400" dirty="0">
                <a:latin typeface="Times New Roman"/>
                <a:ea typeface="宋体"/>
                <a:cs typeface="Times New Roman"/>
              </a:rPr>
              <a:t>(1)</a:t>
            </a:r>
            <a:r>
              <a:rPr lang="zh-CN" altLang="zh-CN" sz="3400" dirty="0">
                <a:latin typeface="Times New Roman"/>
                <a:ea typeface="宋体"/>
                <a:cs typeface="Times New Roman"/>
              </a:rPr>
              <a:t>这一天中</a:t>
            </a:r>
            <a:r>
              <a:rPr lang="en-US" altLang="zh-CN" sz="3400" dirty="0">
                <a:latin typeface="Times New Roman"/>
                <a:ea typeface="宋体"/>
                <a:cs typeface="Times New Roman"/>
              </a:rPr>
              <a:t>,</a:t>
            </a:r>
            <a:r>
              <a:rPr lang="zh-CN" altLang="zh-CN" sz="3400" dirty="0">
                <a:latin typeface="Times New Roman"/>
                <a:ea typeface="宋体"/>
                <a:cs typeface="Times New Roman"/>
              </a:rPr>
              <a:t>最高气温是</a:t>
            </a:r>
            <a:r>
              <a:rPr lang="en-US" altLang="zh-CN" sz="3400" dirty="0">
                <a:latin typeface="Times New Roman"/>
                <a:ea typeface="宋体"/>
                <a:cs typeface="Times New Roman"/>
              </a:rPr>
              <a:t>(</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zh-CN" altLang="zh-CN" sz="3400" dirty="0">
                <a:latin typeface="Calibri"/>
                <a:ea typeface="宋体"/>
                <a:cs typeface="宋体"/>
              </a:rPr>
              <a:t>℃</a:t>
            </a:r>
            <a:r>
              <a:rPr lang="en-US" altLang="zh-CN" sz="3400" dirty="0">
                <a:latin typeface="Times New Roman"/>
                <a:ea typeface="宋体"/>
                <a:cs typeface="Times New Roman"/>
              </a:rPr>
              <a:t>,</a:t>
            </a:r>
            <a:r>
              <a:rPr lang="zh-CN" altLang="zh-CN" sz="3400" dirty="0">
                <a:latin typeface="Times New Roman"/>
                <a:ea typeface="宋体"/>
                <a:cs typeface="Times New Roman"/>
              </a:rPr>
              <a:t>最低气温是</a:t>
            </a:r>
            <a:r>
              <a:rPr lang="en-US" altLang="zh-CN" sz="3400" dirty="0">
                <a:latin typeface="Times New Roman"/>
                <a:ea typeface="宋体"/>
                <a:cs typeface="Times New Roman"/>
              </a:rPr>
              <a:t>(</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zh-CN" altLang="zh-CN" sz="3400" dirty="0">
                <a:latin typeface="Times New Roman"/>
                <a:ea typeface="宋体"/>
                <a:cs typeface="Times New Roman"/>
              </a:rPr>
              <a:t>　</a:t>
            </a:r>
            <a:r>
              <a:rPr lang="en-US" altLang="zh-CN" sz="3400" dirty="0">
                <a:latin typeface="Times New Roman"/>
                <a:ea typeface="宋体"/>
                <a:cs typeface="Times New Roman"/>
              </a:rPr>
              <a:t>)</a:t>
            </a:r>
            <a:r>
              <a:rPr lang="zh-CN" altLang="zh-CN" sz="3400" dirty="0">
                <a:latin typeface="Calibri"/>
                <a:ea typeface="宋体"/>
                <a:cs typeface="宋体"/>
              </a:rPr>
              <a:t>℃</a:t>
            </a:r>
            <a:r>
              <a:rPr lang="zh-CN" altLang="zh-CN" sz="3400" dirty="0" smtClean="0">
                <a:latin typeface="Times New Roman"/>
                <a:ea typeface="宋体"/>
                <a:cs typeface="Times New Roman"/>
              </a:rPr>
              <a:t>。</a:t>
            </a:r>
            <a:endParaRPr lang="zh-CN" altLang="zh-CN" sz="3400" dirty="0">
              <a:latin typeface="Calibri"/>
              <a:ea typeface="宋体"/>
              <a:cs typeface="Times New Roman"/>
            </a:endParaRPr>
          </a:p>
        </p:txBody>
      </p:sp>
      <p:sp>
        <p:nvSpPr>
          <p:cNvPr id="9" name="矩形 8"/>
          <p:cNvSpPr/>
          <p:nvPr/>
        </p:nvSpPr>
        <p:spPr>
          <a:xfrm>
            <a:off x="5547533" y="5243909"/>
            <a:ext cx="620683" cy="615553"/>
          </a:xfrm>
          <a:prstGeom prst="rect">
            <a:avLst/>
          </a:prstGeom>
        </p:spPr>
        <p:txBody>
          <a:bodyPr wrap="none">
            <a:spAutoFit/>
          </a:bodyPr>
          <a:lstStyle/>
          <a:p>
            <a:r>
              <a:rPr lang="en-US" altLang="zh-CN" sz="3400" dirty="0">
                <a:solidFill>
                  <a:srgbClr val="E72582"/>
                </a:solidFill>
                <a:latin typeface="Times New Roman"/>
                <a:ea typeface="宋体"/>
                <a:cs typeface="Times New Roman"/>
              </a:rPr>
              <a:t>29</a:t>
            </a:r>
            <a:endParaRPr lang="zh-CN" altLang="en-US" dirty="0">
              <a:solidFill>
                <a:srgbClr val="E72582"/>
              </a:solidFill>
            </a:endParaRPr>
          </a:p>
        </p:txBody>
      </p:sp>
      <p:sp>
        <p:nvSpPr>
          <p:cNvPr id="10" name="矩形 9"/>
          <p:cNvSpPr/>
          <p:nvPr/>
        </p:nvSpPr>
        <p:spPr>
          <a:xfrm>
            <a:off x="9700433" y="5246886"/>
            <a:ext cx="620683" cy="615553"/>
          </a:xfrm>
          <a:prstGeom prst="rect">
            <a:avLst/>
          </a:prstGeom>
        </p:spPr>
        <p:txBody>
          <a:bodyPr wrap="none">
            <a:spAutoFit/>
          </a:bodyPr>
          <a:lstStyle/>
          <a:p>
            <a:r>
              <a:rPr lang="en-US" altLang="zh-CN" sz="3400" dirty="0">
                <a:solidFill>
                  <a:srgbClr val="E72582"/>
                </a:solidFill>
                <a:latin typeface="Times New Roman"/>
                <a:ea typeface="宋体"/>
                <a:cs typeface="Times New Roman"/>
              </a:rPr>
              <a:t>16</a:t>
            </a:r>
            <a:endParaRPr lang="zh-CN" altLang="en-US" dirty="0">
              <a:solidFill>
                <a:srgbClr val="E72582"/>
              </a:solidFill>
            </a:endParaRPr>
          </a:p>
        </p:txBody>
      </p:sp>
    </p:spTree>
    <p:custDataLst>
      <p:tags r:id="rId1"/>
    </p:custDataLst>
    <p:extLst>
      <p:ext uri="{BB962C8B-B14F-4D97-AF65-F5344CB8AC3E}">
        <p14:creationId xmlns:p14="http://schemas.microsoft.com/office/powerpoint/2010/main" val="2629131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课堂练习</a:t>
            </a:r>
            <a:endParaRPr lang="zh-CN" altLang="en-US" sz="1200" dirty="0"/>
          </a:p>
        </p:txBody>
      </p:sp>
      <p:pic>
        <p:nvPicPr>
          <p:cNvPr id="8" name="image102.jpeg"/>
          <p:cNvPicPr/>
          <p:nvPr/>
        </p:nvPicPr>
        <p:blipFill>
          <a:blip r:embed="rId4"/>
          <a:stretch>
            <a:fillRect/>
          </a:stretch>
        </p:blipFill>
        <p:spPr>
          <a:xfrm>
            <a:off x="2676525" y="926804"/>
            <a:ext cx="6096000" cy="3406170"/>
          </a:xfrm>
          <a:prstGeom prst="rect">
            <a:avLst/>
          </a:prstGeom>
        </p:spPr>
      </p:pic>
      <p:sp>
        <p:nvSpPr>
          <p:cNvPr id="6" name="矩形 5"/>
          <p:cNvSpPr/>
          <p:nvPr/>
        </p:nvSpPr>
        <p:spPr>
          <a:xfrm>
            <a:off x="742949" y="4203328"/>
            <a:ext cx="10864215" cy="2132892"/>
          </a:xfrm>
          <a:prstGeom prst="rect">
            <a:avLst/>
          </a:prstGeom>
        </p:spPr>
        <p:txBody>
          <a:bodyPr wrap="square">
            <a:spAutoFit/>
          </a:bodyPr>
          <a:lstStyle/>
          <a:p>
            <a:pPr>
              <a:lnSpc>
                <a:spcPct val="130000"/>
              </a:lnSpc>
              <a:spcAft>
                <a:spcPts val="0"/>
              </a:spcAft>
            </a:pPr>
            <a:r>
              <a:rPr lang="en-US" altLang="zh-CN" sz="3400" dirty="0" smtClean="0">
                <a:latin typeface="Times New Roman"/>
                <a:ea typeface="宋体"/>
                <a:cs typeface="Times New Roman"/>
              </a:rPr>
              <a:t>(</a:t>
            </a:r>
            <a:r>
              <a:rPr lang="en-US" altLang="zh-CN" sz="3400" dirty="0">
                <a:latin typeface="Times New Roman"/>
                <a:ea typeface="宋体"/>
                <a:cs typeface="Times New Roman"/>
              </a:rPr>
              <a:t>2)</a:t>
            </a:r>
            <a:r>
              <a:rPr lang="zh-CN" altLang="zh-CN" sz="3400" dirty="0">
                <a:latin typeface="Times New Roman"/>
                <a:ea typeface="宋体"/>
                <a:cs typeface="Times New Roman"/>
              </a:rPr>
              <a:t>这一天中</a:t>
            </a:r>
            <a:r>
              <a:rPr lang="en-US" altLang="zh-CN" sz="3400" dirty="0">
                <a:latin typeface="Times New Roman"/>
                <a:ea typeface="宋体"/>
                <a:cs typeface="Times New Roman"/>
              </a:rPr>
              <a:t>,12</a:t>
            </a:r>
            <a:r>
              <a:rPr lang="zh-CN" altLang="zh-CN" sz="3400" dirty="0">
                <a:latin typeface="Times New Roman"/>
                <a:ea typeface="宋体"/>
                <a:cs typeface="Times New Roman"/>
              </a:rPr>
              <a:t>时与</a:t>
            </a:r>
            <a:r>
              <a:rPr lang="en-US" altLang="zh-CN" sz="3400" dirty="0">
                <a:latin typeface="Times New Roman"/>
                <a:ea typeface="宋体"/>
                <a:cs typeface="Times New Roman"/>
              </a:rPr>
              <a:t>(</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zh-CN" altLang="zh-CN" sz="3400" dirty="0">
                <a:latin typeface="Times New Roman"/>
                <a:ea typeface="宋体"/>
                <a:cs typeface="Times New Roman"/>
              </a:rPr>
              <a:t>　</a:t>
            </a:r>
            <a:r>
              <a:rPr lang="en-US" altLang="zh-CN" sz="3400" dirty="0">
                <a:latin typeface="Times New Roman"/>
                <a:ea typeface="宋体"/>
                <a:cs typeface="Times New Roman"/>
              </a:rPr>
              <a:t>)</a:t>
            </a:r>
            <a:r>
              <a:rPr lang="zh-CN" altLang="zh-CN" sz="3400" dirty="0">
                <a:latin typeface="Times New Roman"/>
                <a:ea typeface="宋体"/>
                <a:cs typeface="Times New Roman"/>
              </a:rPr>
              <a:t>时的气温一样。</a:t>
            </a:r>
            <a:endParaRPr lang="zh-CN" altLang="zh-CN" sz="3400" dirty="0">
              <a:latin typeface="Calibri"/>
              <a:ea typeface="宋体"/>
              <a:cs typeface="Times New Roman"/>
            </a:endParaRPr>
          </a:p>
          <a:p>
            <a:pPr>
              <a:lnSpc>
                <a:spcPct val="130000"/>
              </a:lnSpc>
              <a:spcAft>
                <a:spcPts val="0"/>
              </a:spcAft>
            </a:pPr>
            <a:r>
              <a:rPr lang="en-US" altLang="zh-CN" sz="3400" dirty="0">
                <a:latin typeface="Times New Roman"/>
                <a:ea typeface="宋体"/>
                <a:cs typeface="Times New Roman"/>
              </a:rPr>
              <a:t>(3)</a:t>
            </a:r>
            <a:r>
              <a:rPr lang="zh-CN" altLang="zh-CN" sz="3400" dirty="0">
                <a:latin typeface="Times New Roman"/>
                <a:ea typeface="宋体"/>
                <a:cs typeface="Times New Roman"/>
              </a:rPr>
              <a:t>这一天中</a:t>
            </a:r>
            <a:r>
              <a:rPr lang="en-US" altLang="zh-CN" sz="3400" dirty="0">
                <a:latin typeface="Times New Roman"/>
                <a:ea typeface="宋体"/>
                <a:cs typeface="Times New Roman"/>
              </a:rPr>
              <a:t>,</a:t>
            </a:r>
            <a:r>
              <a:rPr lang="zh-CN" altLang="zh-CN" sz="3400" dirty="0">
                <a:latin typeface="Times New Roman"/>
                <a:ea typeface="宋体"/>
                <a:cs typeface="Times New Roman"/>
              </a:rPr>
              <a:t>在</a:t>
            </a:r>
            <a:r>
              <a:rPr lang="en-US" altLang="zh-CN" sz="3400" dirty="0">
                <a:latin typeface="Times New Roman"/>
                <a:ea typeface="宋体"/>
                <a:cs typeface="Times New Roman"/>
              </a:rPr>
              <a:t>(</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zh-CN" altLang="zh-CN" sz="3400" dirty="0">
                <a:latin typeface="Times New Roman"/>
                <a:ea typeface="宋体"/>
                <a:cs typeface="Times New Roman"/>
              </a:rPr>
              <a:t>　</a:t>
            </a:r>
            <a:r>
              <a:rPr lang="en-US" altLang="zh-CN" sz="3400" dirty="0">
                <a:latin typeface="Times New Roman"/>
                <a:ea typeface="宋体"/>
                <a:cs typeface="Times New Roman"/>
              </a:rPr>
              <a:t>)</a:t>
            </a:r>
            <a:r>
              <a:rPr lang="zh-CN" altLang="zh-CN" sz="3400" dirty="0">
                <a:latin typeface="Times New Roman"/>
                <a:ea typeface="宋体"/>
                <a:cs typeface="Times New Roman"/>
              </a:rPr>
              <a:t>时范围内气温是上升的</a:t>
            </a:r>
            <a:r>
              <a:rPr lang="en-US" altLang="zh-CN" sz="3400" dirty="0">
                <a:latin typeface="Times New Roman"/>
                <a:ea typeface="宋体"/>
                <a:cs typeface="Times New Roman"/>
              </a:rPr>
              <a:t>,</a:t>
            </a:r>
            <a:r>
              <a:rPr lang="zh-CN" altLang="zh-CN" sz="3400" dirty="0">
                <a:latin typeface="Times New Roman"/>
                <a:ea typeface="宋体"/>
                <a:cs typeface="Times New Roman"/>
              </a:rPr>
              <a:t>在</a:t>
            </a:r>
            <a:r>
              <a:rPr lang="en-US" altLang="zh-CN" sz="3400" dirty="0">
                <a:latin typeface="Times New Roman"/>
                <a:ea typeface="宋体"/>
                <a:cs typeface="Times New Roman"/>
              </a:rPr>
              <a:t>(</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zh-CN" altLang="zh-CN" sz="3400" dirty="0">
                <a:latin typeface="Times New Roman"/>
                <a:ea typeface="宋体"/>
                <a:cs typeface="Times New Roman"/>
              </a:rPr>
              <a:t>时范围内气温是下降的</a:t>
            </a:r>
            <a:r>
              <a:rPr lang="zh-CN" altLang="zh-CN" sz="3400" dirty="0" smtClean="0">
                <a:latin typeface="Times New Roman"/>
                <a:ea typeface="宋体"/>
                <a:cs typeface="Times New Roman"/>
              </a:rPr>
              <a:t>。</a:t>
            </a:r>
            <a:endParaRPr lang="zh-CN" altLang="zh-CN" sz="3400" dirty="0">
              <a:latin typeface="Calibri"/>
              <a:ea typeface="宋体"/>
              <a:cs typeface="Times New Roman"/>
            </a:endParaRPr>
          </a:p>
        </p:txBody>
      </p:sp>
      <p:sp>
        <p:nvSpPr>
          <p:cNvPr id="9" name="矩形 8"/>
          <p:cNvSpPr/>
          <p:nvPr/>
        </p:nvSpPr>
        <p:spPr>
          <a:xfrm>
            <a:off x="5098300" y="4327153"/>
            <a:ext cx="620683" cy="615553"/>
          </a:xfrm>
          <a:prstGeom prst="rect">
            <a:avLst/>
          </a:prstGeom>
        </p:spPr>
        <p:txBody>
          <a:bodyPr wrap="none">
            <a:spAutoFit/>
          </a:bodyPr>
          <a:lstStyle/>
          <a:p>
            <a:r>
              <a:rPr lang="en-US" altLang="zh-CN" sz="3400" dirty="0">
                <a:solidFill>
                  <a:srgbClr val="E72582"/>
                </a:solidFill>
                <a:latin typeface="Times New Roman"/>
                <a:ea typeface="宋体"/>
                <a:cs typeface="Times New Roman"/>
              </a:rPr>
              <a:t>18</a:t>
            </a:r>
            <a:endParaRPr lang="zh-CN" altLang="en-US" dirty="0">
              <a:solidFill>
                <a:srgbClr val="E72582"/>
              </a:solidFill>
            </a:endParaRPr>
          </a:p>
        </p:txBody>
      </p:sp>
      <p:sp>
        <p:nvSpPr>
          <p:cNvPr id="10" name="矩形 9"/>
          <p:cNvSpPr/>
          <p:nvPr/>
        </p:nvSpPr>
        <p:spPr>
          <a:xfrm>
            <a:off x="4253908" y="5015309"/>
            <a:ext cx="1074333" cy="615553"/>
          </a:xfrm>
          <a:prstGeom prst="rect">
            <a:avLst/>
          </a:prstGeom>
        </p:spPr>
        <p:txBody>
          <a:bodyPr wrap="none">
            <a:spAutoFit/>
          </a:bodyPr>
          <a:lstStyle/>
          <a:p>
            <a:r>
              <a:rPr lang="en-US" altLang="zh-CN" sz="3400" dirty="0">
                <a:solidFill>
                  <a:srgbClr val="E72582"/>
                </a:solidFill>
                <a:latin typeface="Times New Roman"/>
                <a:ea typeface="宋体"/>
                <a:cs typeface="Times New Roman"/>
              </a:rPr>
              <a:t>0~15</a:t>
            </a:r>
            <a:endParaRPr lang="zh-CN" altLang="en-US" dirty="0">
              <a:solidFill>
                <a:srgbClr val="E72582"/>
              </a:solidFill>
            </a:endParaRPr>
          </a:p>
        </p:txBody>
      </p:sp>
      <p:sp>
        <p:nvSpPr>
          <p:cNvPr id="11" name="矩形 10"/>
          <p:cNvSpPr/>
          <p:nvPr/>
        </p:nvSpPr>
        <p:spPr>
          <a:xfrm>
            <a:off x="1408271" y="5663009"/>
            <a:ext cx="1292341" cy="615553"/>
          </a:xfrm>
          <a:prstGeom prst="rect">
            <a:avLst/>
          </a:prstGeom>
        </p:spPr>
        <p:txBody>
          <a:bodyPr wrap="none">
            <a:spAutoFit/>
          </a:bodyPr>
          <a:lstStyle/>
          <a:p>
            <a:r>
              <a:rPr lang="en-US" altLang="zh-CN" sz="3400" dirty="0">
                <a:solidFill>
                  <a:srgbClr val="E72582"/>
                </a:solidFill>
                <a:latin typeface="Times New Roman"/>
                <a:ea typeface="宋体"/>
                <a:cs typeface="Times New Roman"/>
              </a:rPr>
              <a:t>15~24</a:t>
            </a:r>
            <a:endParaRPr lang="zh-CN" altLang="en-US" dirty="0">
              <a:solidFill>
                <a:srgbClr val="E72582"/>
              </a:solidFill>
            </a:endParaRPr>
          </a:p>
        </p:txBody>
      </p:sp>
    </p:spTree>
    <p:custDataLst>
      <p:tags r:id="rId1"/>
    </p:custDataLst>
    <p:extLst>
      <p:ext uri="{BB962C8B-B14F-4D97-AF65-F5344CB8AC3E}">
        <p14:creationId xmlns:p14="http://schemas.microsoft.com/office/powerpoint/2010/main" val="1420395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数学</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课堂练习</a:t>
            </a:r>
            <a:endParaRPr lang="zh-CN" altLang="en-US" sz="1200" dirty="0"/>
          </a:p>
        </p:txBody>
      </p:sp>
      <p:pic>
        <p:nvPicPr>
          <p:cNvPr id="8" name="image102.jpeg"/>
          <p:cNvPicPr/>
          <p:nvPr/>
        </p:nvPicPr>
        <p:blipFill>
          <a:blip r:embed="rId4"/>
          <a:stretch>
            <a:fillRect/>
          </a:stretch>
        </p:blipFill>
        <p:spPr>
          <a:xfrm>
            <a:off x="2419350" y="899194"/>
            <a:ext cx="6096000" cy="3406170"/>
          </a:xfrm>
          <a:prstGeom prst="rect">
            <a:avLst/>
          </a:prstGeom>
        </p:spPr>
      </p:pic>
      <p:sp>
        <p:nvSpPr>
          <p:cNvPr id="6" name="矩形 5"/>
          <p:cNvSpPr/>
          <p:nvPr/>
        </p:nvSpPr>
        <p:spPr>
          <a:xfrm>
            <a:off x="714375" y="4314825"/>
            <a:ext cx="10797539" cy="1661993"/>
          </a:xfrm>
          <a:prstGeom prst="rect">
            <a:avLst/>
          </a:prstGeom>
        </p:spPr>
        <p:txBody>
          <a:bodyPr wrap="square">
            <a:spAutoFit/>
          </a:bodyPr>
          <a:lstStyle/>
          <a:p>
            <a:pPr>
              <a:lnSpc>
                <a:spcPct val="150000"/>
              </a:lnSpc>
              <a:spcAft>
                <a:spcPts val="0"/>
              </a:spcAft>
            </a:pPr>
            <a:r>
              <a:rPr lang="en-US" altLang="zh-CN" sz="3400" dirty="0" smtClean="0">
                <a:latin typeface="Times New Roman"/>
                <a:ea typeface="宋体"/>
                <a:cs typeface="Times New Roman"/>
              </a:rPr>
              <a:t>(4</a:t>
            </a:r>
            <a:r>
              <a:rPr lang="en-US" altLang="zh-CN" sz="3400" dirty="0">
                <a:latin typeface="Times New Roman"/>
                <a:ea typeface="宋体"/>
                <a:cs typeface="Times New Roman"/>
              </a:rPr>
              <a:t>)</a:t>
            </a:r>
            <a:r>
              <a:rPr lang="zh-CN" altLang="zh-CN" sz="3400" dirty="0">
                <a:latin typeface="Times New Roman"/>
                <a:ea typeface="宋体"/>
                <a:cs typeface="Times New Roman"/>
              </a:rPr>
              <a:t>从图中可以看出</a:t>
            </a:r>
            <a:r>
              <a:rPr lang="en-US" altLang="zh-CN" sz="3400" dirty="0">
                <a:latin typeface="Times New Roman"/>
                <a:ea typeface="宋体"/>
                <a:cs typeface="Times New Roman"/>
              </a:rPr>
              <a:t>,</a:t>
            </a:r>
            <a:r>
              <a:rPr lang="zh-CN" altLang="zh-CN" sz="3400" dirty="0">
                <a:latin typeface="Times New Roman"/>
                <a:ea typeface="宋体"/>
                <a:cs typeface="Times New Roman"/>
              </a:rPr>
              <a:t>随着</a:t>
            </a:r>
            <a:r>
              <a:rPr lang="en-US" altLang="zh-CN" sz="3400" dirty="0">
                <a:latin typeface="Times New Roman"/>
                <a:ea typeface="宋体"/>
                <a:cs typeface="Times New Roman"/>
              </a:rPr>
              <a:t>(</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zh-CN" altLang="zh-CN" sz="3400" dirty="0">
                <a:latin typeface="Times New Roman"/>
                <a:ea typeface="宋体"/>
                <a:cs typeface="Times New Roman"/>
              </a:rPr>
              <a:t>　</a:t>
            </a:r>
            <a:r>
              <a:rPr lang="en-US" altLang="zh-CN" sz="3400" dirty="0">
                <a:latin typeface="Times New Roman"/>
                <a:ea typeface="宋体"/>
                <a:cs typeface="Times New Roman"/>
              </a:rPr>
              <a:t>)</a:t>
            </a:r>
            <a:r>
              <a:rPr lang="zh-CN" altLang="zh-CN" sz="3400" dirty="0">
                <a:latin typeface="Times New Roman"/>
                <a:ea typeface="宋体"/>
                <a:cs typeface="Times New Roman"/>
              </a:rPr>
              <a:t>的变化</a:t>
            </a:r>
            <a:r>
              <a:rPr lang="en-US" altLang="zh-CN" sz="3400" dirty="0">
                <a:latin typeface="Times New Roman"/>
                <a:ea typeface="宋体"/>
                <a:cs typeface="Times New Roman"/>
              </a:rPr>
              <a:t>,(</a:t>
            </a:r>
            <a:r>
              <a:rPr lang="zh-CN" altLang="zh-CN" sz="3400" dirty="0">
                <a:latin typeface="Times New Roman"/>
                <a:ea typeface="宋体"/>
                <a:cs typeface="Times New Roman"/>
              </a:rPr>
              <a:t>　</a:t>
            </a:r>
            <a:r>
              <a:rPr lang="en-US" altLang="zh-CN" sz="3400" dirty="0" smtClean="0">
                <a:latin typeface="Times New Roman"/>
                <a:ea typeface="宋体"/>
                <a:cs typeface="Times New Roman"/>
              </a:rPr>
              <a:t>        </a:t>
            </a:r>
            <a:r>
              <a:rPr lang="zh-CN" altLang="zh-CN" sz="3400" dirty="0">
                <a:latin typeface="Times New Roman"/>
                <a:ea typeface="宋体"/>
                <a:cs typeface="Times New Roman"/>
              </a:rPr>
              <a:t>　</a:t>
            </a:r>
            <a:r>
              <a:rPr lang="en-US" altLang="zh-CN" sz="3400" dirty="0">
                <a:latin typeface="Times New Roman"/>
                <a:ea typeface="宋体"/>
                <a:cs typeface="Times New Roman"/>
              </a:rPr>
              <a:t>)</a:t>
            </a:r>
            <a:r>
              <a:rPr lang="zh-CN" altLang="zh-CN" sz="3400" dirty="0">
                <a:latin typeface="Times New Roman"/>
                <a:ea typeface="宋体"/>
                <a:cs typeface="Times New Roman"/>
              </a:rPr>
              <a:t>也随之变化。</a:t>
            </a:r>
            <a:endParaRPr lang="zh-CN" altLang="zh-CN" sz="3400" dirty="0">
              <a:effectLst/>
              <a:latin typeface="Calibri"/>
              <a:ea typeface="宋体"/>
              <a:cs typeface="Times New Roman"/>
            </a:endParaRPr>
          </a:p>
        </p:txBody>
      </p:sp>
      <p:sp>
        <p:nvSpPr>
          <p:cNvPr id="9" name="矩形 8"/>
          <p:cNvSpPr/>
          <p:nvPr/>
        </p:nvSpPr>
        <p:spPr>
          <a:xfrm>
            <a:off x="5701000" y="4530268"/>
            <a:ext cx="1056700" cy="615553"/>
          </a:xfrm>
          <a:prstGeom prst="rect">
            <a:avLst/>
          </a:prstGeom>
        </p:spPr>
        <p:txBody>
          <a:bodyPr wrap="none">
            <a:spAutoFit/>
          </a:bodyPr>
          <a:lstStyle/>
          <a:p>
            <a:r>
              <a:rPr lang="zh-CN" altLang="zh-CN" sz="3400" b="1" dirty="0">
                <a:solidFill>
                  <a:srgbClr val="E72582"/>
                </a:solidFill>
                <a:latin typeface="Times New Roman"/>
                <a:ea typeface="方正仿宋_GBK"/>
                <a:cs typeface="Times New Roman"/>
              </a:rPr>
              <a:t>时间</a:t>
            </a:r>
            <a:endParaRPr lang="zh-CN" altLang="en-US" b="1" dirty="0">
              <a:solidFill>
                <a:srgbClr val="E72582"/>
              </a:solidFill>
            </a:endParaRPr>
          </a:p>
        </p:txBody>
      </p:sp>
      <p:sp>
        <p:nvSpPr>
          <p:cNvPr id="10" name="矩形 9"/>
          <p:cNvSpPr/>
          <p:nvPr/>
        </p:nvSpPr>
        <p:spPr>
          <a:xfrm>
            <a:off x="9091900" y="4530267"/>
            <a:ext cx="1056700" cy="615553"/>
          </a:xfrm>
          <a:prstGeom prst="rect">
            <a:avLst/>
          </a:prstGeom>
        </p:spPr>
        <p:txBody>
          <a:bodyPr wrap="none">
            <a:spAutoFit/>
          </a:bodyPr>
          <a:lstStyle/>
          <a:p>
            <a:r>
              <a:rPr lang="zh-CN" altLang="zh-CN" sz="3400" b="1" dirty="0">
                <a:solidFill>
                  <a:srgbClr val="E72582"/>
                </a:solidFill>
                <a:latin typeface="Times New Roman"/>
                <a:ea typeface="方正仿宋_GBK"/>
                <a:cs typeface="Times New Roman"/>
              </a:rPr>
              <a:t>气温</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1362554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0" name="副标题 146"/>
          <p:cNvSpPr txBox="1"/>
          <p:nvPr>
            <p:custDataLst>
              <p:tags r:id="rId2"/>
            </p:custDataLst>
          </p:nvPr>
        </p:nvSpPr>
        <p:spPr>
          <a:xfrm>
            <a:off x="635" y="2189480"/>
            <a:ext cx="12197715" cy="998855"/>
          </a:xfrm>
          <a:prstGeom prst="rect">
            <a:avLst/>
          </a:prstGeom>
        </p:spPr>
        <p:txBody>
          <a:bodyPr vert="horz" lIns="90000" tIns="46800" rIns="90000" bIns="46800" rtlCol="0">
            <a:noAutofit/>
          </a:bodyPr>
          <a:lstStyle>
            <a:lvl1pPr marL="0" indent="0" algn="ctr" defTabSz="914400" rtl="0" eaLnBrk="1" fontAlgn="auto" latinLnBrk="0" hangingPunct="1">
              <a:lnSpc>
                <a:spcPct val="110000"/>
              </a:lnSpc>
              <a:spcBef>
                <a:spcPts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457200" indent="0" algn="ctr"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ts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ts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ts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zh-CN" altLang="en-US" sz="5000" b="1" dirty="0">
                <a:latin typeface="方正大标宋简体" panose="02000000000000000000" pitchFamily="2" charset="-122"/>
                <a:ea typeface="方正大标宋简体" panose="02000000000000000000" pitchFamily="2" charset="-122"/>
                <a:cs typeface="汉仪雅酷黑 95W" panose="020B0A04020202020204" charset="-122"/>
              </a:rPr>
              <a:t>谢谢观看</a:t>
            </a:r>
          </a:p>
        </p:txBody>
      </p:sp>
      <p:cxnSp>
        <p:nvCxnSpPr>
          <p:cNvPr id="53" name="直接连接符 52"/>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2" name="圆角矩形 188"/>
          <p:cNvSpPr/>
          <p:nvPr/>
        </p:nvSpPr>
        <p:spPr>
          <a:xfrm>
            <a:off x="4648116" y="4135755"/>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4702644" y="4152516"/>
            <a:ext cx="2933868" cy="369332"/>
          </a:xfrm>
          <a:prstGeom prst="rect">
            <a:avLst/>
          </a:prstGeom>
          <a:noFill/>
        </p:spPr>
        <p:txBody>
          <a:bodyPr wrap="square" rtlCol="0">
            <a:spAutoFit/>
          </a:bodyPr>
          <a:lstStyle/>
          <a:p>
            <a:pPr algn="ctr"/>
            <a:r>
              <a:rPr lang="zh-CN" altLang="en-US" dirty="0">
                <a:solidFill>
                  <a:schemeClr val="bg1"/>
                </a:solidFill>
                <a:latin typeface="+mj-ea"/>
                <a:ea typeface="+mj-ea"/>
              </a:rPr>
              <a:t>北师大版 </a:t>
            </a:r>
            <a:r>
              <a:rPr lang="en-US" altLang="zh-CN" dirty="0">
                <a:solidFill>
                  <a:schemeClr val="bg1"/>
                </a:solidFill>
                <a:latin typeface="+mj-ea"/>
                <a:ea typeface="+mj-ea"/>
              </a:rPr>
              <a:t> </a:t>
            </a:r>
            <a:r>
              <a:rPr lang="zh-CN" altLang="en-US" dirty="0" smtClean="0">
                <a:solidFill>
                  <a:schemeClr val="bg1"/>
                </a:solidFill>
                <a:latin typeface="+mj-ea"/>
                <a:ea typeface="+mj-ea"/>
              </a:rPr>
              <a:t>六年级数学下册</a:t>
            </a:r>
            <a:endParaRPr lang="zh-CN" altLang="en-US" dirty="0">
              <a:solidFill>
                <a:schemeClr val="bg1"/>
              </a:solidFill>
              <a:latin typeface="+mj-ea"/>
              <a:ea typeface="+mj-ea"/>
            </a:endParaRPr>
          </a:p>
        </p:txBody>
      </p:sp>
      <p:sp>
        <p:nvSpPr>
          <p:cNvPr id="64" name="文本框 63"/>
          <p:cNvSpPr txBox="1"/>
          <p:nvPr/>
        </p:nvSpPr>
        <p:spPr>
          <a:xfrm>
            <a:off x="3015297" y="3188335"/>
            <a:ext cx="6161405" cy="613694"/>
          </a:xfrm>
          <a:prstGeom prst="rect">
            <a:avLst/>
          </a:prstGeom>
          <a:noFill/>
        </p:spPr>
        <p:txBody>
          <a:bodyPr wrap="square" rtlCol="0">
            <a:spAutoFit/>
          </a:bodyPr>
          <a:lstStyle/>
          <a:p>
            <a:pPr algn="ctr" fontAlgn="auto">
              <a:lnSpc>
                <a:spcPct val="150000"/>
              </a:lnSpc>
            </a:pPr>
            <a:r>
              <a:rPr lang="en-US" altLang="zh-CN" sz="1200" dirty="0">
                <a:solidFill>
                  <a:schemeClr val="tx1">
                    <a:lumMod val="50000"/>
                    <a:lumOff val="50000"/>
                  </a:schemeClr>
                </a:solidFill>
                <a:latin typeface="+mj-ea"/>
                <a:ea typeface="+mj-ea"/>
                <a:cs typeface="+mj-lt"/>
              </a:rPr>
              <a:t>This is the last of the postings.</a:t>
            </a:r>
          </a:p>
          <a:p>
            <a:pPr algn="ctr" fontAlgn="auto">
              <a:lnSpc>
                <a:spcPct val="150000"/>
              </a:lnSpc>
            </a:pPr>
            <a:r>
              <a:rPr lang="en-US" altLang="zh-CN" sz="1200" dirty="0">
                <a:solidFill>
                  <a:schemeClr val="tx1">
                    <a:lumMod val="50000"/>
                    <a:lumOff val="50000"/>
                  </a:schemeClr>
                </a:solidFill>
                <a:latin typeface="+mj-ea"/>
                <a:ea typeface="+mj-ea"/>
                <a:cs typeface="+mj-lt"/>
              </a:rPr>
              <a:t>Thank you for watching.</a:t>
            </a:r>
            <a:endParaRPr lang="zh-CN" altLang="en-US" sz="1200" dirty="0">
              <a:solidFill>
                <a:schemeClr val="tx1">
                  <a:lumMod val="50000"/>
                  <a:lumOff val="50000"/>
                </a:schemeClr>
              </a:solidFill>
              <a:latin typeface="+mj-ea"/>
              <a:ea typeface="+mj-ea"/>
              <a:cs typeface="+mj-lt"/>
            </a:endParaRPr>
          </a:p>
        </p:txBody>
      </p:sp>
      <p:sp>
        <p:nvSpPr>
          <p:cNvPr id="65" name="矩形: 圆角 64"/>
          <p:cNvSpPr/>
          <p:nvPr/>
        </p:nvSpPr>
        <p:spPr>
          <a:xfrm>
            <a:off x="3435350" y="1619528"/>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课堂练习</a:t>
            </a:r>
            <a:endParaRPr lang="zh-CN" altLang="en-US" sz="1200"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TotalTime>
  <Words>189</Words>
  <Application>Microsoft Office PowerPoint</Application>
  <PresentationFormat>自定义</PresentationFormat>
  <Paragraphs>67</Paragraphs>
  <Slides>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vt:i4>
      </vt:variant>
    </vt:vector>
  </HeadingPairs>
  <TitlesOfParts>
    <vt:vector size="21" baseType="lpstr">
      <vt:lpstr>Arial</vt:lpstr>
      <vt:lpstr>宋体</vt:lpstr>
      <vt:lpstr>Times New Roman</vt:lpstr>
      <vt:lpstr>Calibri</vt:lpstr>
      <vt:lpstr>方正大标宋简体</vt:lpstr>
      <vt:lpstr>微软雅黑</vt:lpstr>
      <vt:lpstr>方正小标宋_GBK</vt:lpstr>
      <vt:lpstr>方正魏碑_GBK</vt:lpstr>
      <vt:lpstr>方正大标宋_GBK</vt:lpstr>
      <vt:lpstr>汉仪雅酷黑 95W</vt:lpstr>
      <vt:lpstr>方正仿宋_GBK</vt:lpstr>
      <vt:lpstr>方正隶变_GBK</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63135</dc:creator>
  <cp:lastModifiedBy>Administrator</cp:lastModifiedBy>
  <cp:revision>234</cp:revision>
  <dcterms:created xsi:type="dcterms:W3CDTF">2019-06-19T02:08:00Z</dcterms:created>
  <dcterms:modified xsi:type="dcterms:W3CDTF">2026-03-09T08:47:20Z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0120116FAA4943239CF14053B68F4A85</vt:lpwstr>
  </property>
</Properties>
</file>