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502" r:id="rId4"/>
    <p:sldId id="496" r:id="rId5"/>
    <p:sldId id="497" r:id="rId6"/>
    <p:sldId id="503" r:id="rId7"/>
    <p:sldId id="504" r:id="rId8"/>
    <p:sldId id="427" r:id="rId9"/>
  </p:sldIdLst>
  <p:sldSz cx="12192000" cy="6858000"/>
  <p:notesSz cx="6858000" cy="9144000"/>
  <p:embeddedFontLst>
    <p:embeddedFont>
      <p:font typeface="Calibri" pitchFamily="34" charset="0"/>
      <p:regular r:id="rId10"/>
      <p:bold r:id="rId11"/>
      <p:italic r:id="rId12"/>
      <p:boldItalic r:id="rId13"/>
    </p:embeddedFont>
    <p:embeddedFont>
      <p:font typeface="方正魏碑_GBK" pitchFamily="65" charset="-122"/>
      <p:regular r:id="rId14"/>
    </p:embeddedFont>
    <p:embeddedFont>
      <p:font typeface="微软雅黑" pitchFamily="34" charset="-122"/>
      <p:regular r:id="rId15"/>
      <p:bold r:id="rId16"/>
    </p:embeddedFont>
    <p:embeddedFont>
      <p:font typeface="方正隶变_GBK" pitchFamily="65" charset="-122"/>
      <p:regular r:id="rId17"/>
    </p:embeddedFont>
    <p:embeddedFont>
      <p:font typeface="方正小标宋_GBK" pitchFamily="65" charset="-122"/>
      <p:regular r:id="rId18"/>
    </p:embeddedFont>
    <p:embeddedFont>
      <p:font typeface="方正大标宋简体" charset="-122"/>
      <p:regular r:id="rId19"/>
    </p:embeddedFont>
    <p:embeddedFont>
      <p:font typeface="方正仿宋_GBK" pitchFamily="65" charset="-122"/>
      <p:regular r:id="rId20"/>
    </p:embeddedFont>
    <p:embeddedFont>
      <p:font typeface="方正大标宋_GBK" pitchFamily="65" charset="-122"/>
      <p:regular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presProps" Target="presProp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正比例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(2)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175" y="861095"/>
            <a:ext cx="1087374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淘气看《水浒传》的时间和页数如下表。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7742392"/>
              </p:ext>
            </p:extLst>
          </p:nvPr>
        </p:nvGraphicFramePr>
        <p:xfrm>
          <a:off x="1408274" y="1590675"/>
          <a:ext cx="8897775" cy="1554480"/>
        </p:xfrm>
        <a:graphic>
          <a:graphicData uri="http://schemas.openxmlformats.org/drawingml/2006/table">
            <a:tbl>
              <a:tblPr firstRow="1" firstCol="1" bandRow="1"/>
              <a:tblGrid>
                <a:gridCol w="3114223"/>
                <a:gridCol w="889777"/>
                <a:gridCol w="889777"/>
                <a:gridCol w="889777"/>
                <a:gridCol w="889777"/>
                <a:gridCol w="889777"/>
                <a:gridCol w="1334667"/>
              </a:tblGrid>
              <a:tr h="67151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看的天数</a:t>
                      </a: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/</a:t>
                      </a:r>
                      <a:r>
                        <a:rPr lang="zh-CN" sz="3400" dirty="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天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4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5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…</a:t>
                      </a:r>
                      <a:endParaRPr lang="zh-CN" sz="3400" dirty="0"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151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看的页数</a:t>
                      </a: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/</a:t>
                      </a:r>
                      <a:r>
                        <a:rPr lang="zh-CN" sz="3400" dirty="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页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20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40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60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80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100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…</a:t>
                      </a:r>
                      <a:endParaRPr lang="zh-CN" sz="3400" dirty="0"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876301" y="3162300"/>
            <a:ext cx="10654664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(1)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表中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和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是两个相关联的量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看的页数随着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的变化而变化。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(2)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看的页数与看的天数这两个量中相对应的两个数的比值是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798008" y="3341886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看的天数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980112" y="3341885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看的页数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617283" y="4113560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看的天数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468616" y="567551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20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8691216"/>
              </p:ext>
            </p:extLst>
          </p:nvPr>
        </p:nvGraphicFramePr>
        <p:xfrm>
          <a:off x="1408271" y="1152525"/>
          <a:ext cx="8897775" cy="1554480"/>
        </p:xfrm>
        <a:graphic>
          <a:graphicData uri="http://schemas.openxmlformats.org/drawingml/2006/table">
            <a:tbl>
              <a:tblPr firstRow="1" firstCol="1" bandRow="1"/>
              <a:tblGrid>
                <a:gridCol w="3114223"/>
                <a:gridCol w="889777"/>
                <a:gridCol w="889777"/>
                <a:gridCol w="889777"/>
                <a:gridCol w="889777"/>
                <a:gridCol w="889777"/>
                <a:gridCol w="1334667"/>
              </a:tblGrid>
              <a:tr h="67151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看的天数</a:t>
                      </a: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/</a:t>
                      </a:r>
                      <a:r>
                        <a:rPr lang="zh-CN" sz="3400" dirty="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天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4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5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…</a:t>
                      </a:r>
                      <a:endParaRPr lang="zh-CN" sz="3400" dirty="0"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151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看的页数</a:t>
                      </a: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/</a:t>
                      </a:r>
                      <a:r>
                        <a:rPr lang="zh-CN" sz="3400" dirty="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页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20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40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60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80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100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…</a:t>
                      </a:r>
                      <a:endParaRPr lang="zh-CN" sz="3400" dirty="0"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790575" y="2943225"/>
            <a:ext cx="1074039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因为每天看的页数一定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所以看的页数和看的天数成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比例。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09529" y="390386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正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49134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0075" y="861094"/>
            <a:ext cx="10911840" cy="1297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淘气看一本故事书的页数的变化情况如下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把表格填写完整。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3957759"/>
              </p:ext>
            </p:extLst>
          </p:nvPr>
        </p:nvGraphicFramePr>
        <p:xfrm>
          <a:off x="1149667" y="2228850"/>
          <a:ext cx="9892665" cy="1714500"/>
        </p:xfrm>
        <a:graphic>
          <a:graphicData uri="http://schemas.openxmlformats.org/drawingml/2006/table">
            <a:tbl>
              <a:tblPr firstRow="1" firstCol="1" bandRow="1"/>
              <a:tblGrid>
                <a:gridCol w="2473167"/>
                <a:gridCol w="1236583"/>
                <a:gridCol w="1236583"/>
                <a:gridCol w="1236583"/>
                <a:gridCol w="1236583"/>
                <a:gridCol w="1236583"/>
                <a:gridCol w="1236583"/>
              </a:tblGrid>
              <a:tr h="85725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已看的页数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10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20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30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60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725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未看的页数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50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40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20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10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828675" y="4098414"/>
            <a:ext cx="10683240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已看的页数与未看的页数成正比例吗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为什么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已看的页数与未看的页数不成正比例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因为它们的和一定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而比值不一定。</a:t>
            </a:r>
            <a:endParaRPr lang="zh-CN" altLang="zh-CN" sz="3400" b="1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633508" y="2210093"/>
            <a:ext cx="620683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40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862233" y="2210092"/>
            <a:ext cx="620683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50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414308" y="3068205"/>
            <a:ext cx="620683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30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219013" y="3088842"/>
            <a:ext cx="402674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0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7225" y="861094"/>
            <a:ext cx="10854690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某车间每天生产零件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450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个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该车间生产零件的天数和零件个数如下表。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7149449"/>
              </p:ext>
            </p:extLst>
          </p:nvPr>
        </p:nvGraphicFramePr>
        <p:xfrm>
          <a:off x="1079499" y="2761421"/>
          <a:ext cx="9839325" cy="1635007"/>
        </p:xfrm>
        <a:graphic>
          <a:graphicData uri="http://schemas.openxmlformats.org/drawingml/2006/table">
            <a:tbl>
              <a:tblPr firstRow="1" firstCol="1" bandRow="1"/>
              <a:tblGrid>
                <a:gridCol w="1967865"/>
                <a:gridCol w="1574292"/>
                <a:gridCol w="1574292"/>
                <a:gridCol w="1574292"/>
                <a:gridCol w="1574292"/>
                <a:gridCol w="1574292"/>
              </a:tblGrid>
              <a:tr h="67677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天数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4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5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333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零件个数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450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956865" y="4530185"/>
            <a:ext cx="10401300" cy="787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(1)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把表格填写完整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00379" y="3520828"/>
            <a:ext cx="838691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900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453475" y="3520828"/>
            <a:ext cx="1056700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1350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082250" y="3520827"/>
            <a:ext cx="1056700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1800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644350" y="3498786"/>
            <a:ext cx="1056700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2250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843909"/>
              </p:ext>
            </p:extLst>
          </p:nvPr>
        </p:nvGraphicFramePr>
        <p:xfrm>
          <a:off x="1164907" y="1104517"/>
          <a:ext cx="9839325" cy="1610108"/>
        </p:xfrm>
        <a:graphic>
          <a:graphicData uri="http://schemas.openxmlformats.org/drawingml/2006/table">
            <a:tbl>
              <a:tblPr firstRow="1" firstCol="1" bandRow="1"/>
              <a:tblGrid>
                <a:gridCol w="1967865"/>
                <a:gridCol w="1574292"/>
                <a:gridCol w="1574292"/>
                <a:gridCol w="1574292"/>
                <a:gridCol w="1574292"/>
                <a:gridCol w="1574292"/>
              </a:tblGrid>
              <a:tr h="67677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天数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4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5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333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零件个数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450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956865" y="2819400"/>
            <a:ext cx="10330260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零件个数和生产的天数成正比例吗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说明理由。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零件个数和生产的天数成正比例。因为零件个数随着生产天数的增加而增加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且比值一定</a:t>
            </a:r>
            <a:r>
              <a:rPr lang="zh-CN" altLang="zh-CN" sz="3400" b="1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。</a:t>
            </a:r>
            <a:endParaRPr lang="zh-CN" altLang="zh-CN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00379" y="1844428"/>
            <a:ext cx="838691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900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453475" y="1844428"/>
            <a:ext cx="1056700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1350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082250" y="1844427"/>
            <a:ext cx="1056700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1800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644350" y="1822386"/>
            <a:ext cx="1056700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2250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23052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6464044"/>
              </p:ext>
            </p:extLst>
          </p:nvPr>
        </p:nvGraphicFramePr>
        <p:xfrm>
          <a:off x="1164907" y="1104517"/>
          <a:ext cx="9839325" cy="1610108"/>
        </p:xfrm>
        <a:graphic>
          <a:graphicData uri="http://schemas.openxmlformats.org/drawingml/2006/table">
            <a:tbl>
              <a:tblPr firstRow="1" firstCol="1" bandRow="1"/>
              <a:tblGrid>
                <a:gridCol w="1967865"/>
                <a:gridCol w="1574292"/>
                <a:gridCol w="1574292"/>
                <a:gridCol w="1574292"/>
                <a:gridCol w="1574292"/>
                <a:gridCol w="1574292"/>
              </a:tblGrid>
              <a:tr h="67677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天数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4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5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333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零件个数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450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956865" y="2819400"/>
            <a:ext cx="10330260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该车间要生产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3150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个零件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需要多少天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3150÷450=7(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天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需要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7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天。</a:t>
            </a:r>
            <a:endParaRPr lang="zh-CN" altLang="zh-CN" sz="3400" b="1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00379" y="1844428"/>
            <a:ext cx="838691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900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453475" y="1844428"/>
            <a:ext cx="1056700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1350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082250" y="1844427"/>
            <a:ext cx="1056700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1800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644350" y="1822386"/>
            <a:ext cx="1056700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2250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04118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六年级数学下册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</TotalTime>
  <Words>367</Words>
  <Application>Microsoft Office PowerPoint</Application>
  <PresentationFormat>自定义</PresentationFormat>
  <Paragraphs>118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2" baseType="lpstr">
      <vt:lpstr>Arial</vt:lpstr>
      <vt:lpstr>宋体</vt:lpstr>
      <vt:lpstr>Times New Roman</vt:lpstr>
      <vt:lpstr>Calibri</vt:lpstr>
      <vt:lpstr>方正魏碑_GBK</vt:lpstr>
      <vt:lpstr>微软雅黑</vt:lpstr>
      <vt:lpstr>方正隶变_GBK</vt:lpstr>
      <vt:lpstr>方正小标宋_GBK</vt:lpstr>
      <vt:lpstr>方正大标宋简体</vt:lpstr>
      <vt:lpstr>方正仿宋_GBK</vt:lpstr>
      <vt:lpstr>方正大标宋_GBK</vt:lpstr>
      <vt:lpstr>汉仪雅酷黑 95W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234</cp:revision>
  <dcterms:created xsi:type="dcterms:W3CDTF">2019-06-19T02:08:00Z</dcterms:created>
  <dcterms:modified xsi:type="dcterms:W3CDTF">2026-03-09T09:11:15Z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