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502" r:id="rId2"/>
    <p:sldId id="495" r:id="rId3"/>
    <p:sldId id="503" r:id="rId4"/>
    <p:sldId id="496" r:id="rId5"/>
    <p:sldId id="497" r:id="rId6"/>
    <p:sldId id="504" r:id="rId7"/>
    <p:sldId id="427" r:id="rId8"/>
  </p:sldIdLst>
  <p:sldSz cx="12192000" cy="6858000"/>
  <p:notesSz cx="6858000" cy="9144000"/>
  <p:embeddedFontLst>
    <p:embeddedFont>
      <p:font typeface="Cambria Math" pitchFamily="18" charset="0"/>
      <p:regular r:id="rId9"/>
    </p:embeddedFont>
    <p:embeddedFont>
      <p:font typeface="Calibri" pitchFamily="34" charset="0"/>
      <p:regular r:id="rId10"/>
      <p:bold r:id="rId11"/>
      <p:italic r:id="rId12"/>
      <p:boldItalic r:id="rId13"/>
    </p:embeddedFont>
    <p:embeddedFont>
      <p:font typeface="方正小标宋_GBK" pitchFamily="65" charset="-122"/>
      <p:regular r:id="rId14"/>
    </p:embeddedFont>
    <p:embeddedFont>
      <p:font typeface="方正仿宋_GBK" pitchFamily="65" charset="-122"/>
      <p:regular r:id="rId15"/>
    </p:embeddedFont>
    <p:embeddedFont>
      <p:font typeface="方正隶变_GBK" pitchFamily="65" charset="-122"/>
      <p:regular r:id="rId16"/>
    </p:embeddedFont>
    <p:embeddedFont>
      <p:font typeface="微软雅黑" pitchFamily="34" charset="-122"/>
      <p:regular r:id="rId17"/>
      <p:bold r:id="rId18"/>
    </p:embeddedFont>
    <p:embeddedFont>
      <p:font typeface="方正大标宋_GBK" pitchFamily="65" charset="-122"/>
      <p:regular r:id="rId19"/>
    </p:embeddedFont>
    <p:embeddedFont>
      <p:font typeface="方正大标宋简体" charset="-122"/>
      <p:regular r:id="rId2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539" autoAdjust="0"/>
    <p:restoredTop sz="94660"/>
  </p:normalViewPr>
  <p:slideViewPr>
    <p:cSldViewPr snapToGrid="0">
      <p:cViewPr>
        <p:scale>
          <a:sx n="100" d="100"/>
          <a:sy n="100" d="100"/>
        </p:scale>
        <p:origin x="-1134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viewProps" Target="viewProps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2026-3-10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5" Type="http://schemas.openxmlformats.org/officeDocument/2006/relationships/image" Target="../media/image7.png"/><Relationship Id="rId4" Type="http://schemas.openxmlformats.org/officeDocument/2006/relationships/image" Target="../media/image6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image" Target="../media/image6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279366"/>
            <a:ext cx="12197715" cy="998855"/>
          </a:xfrm>
        </p:spPr>
        <p:txBody>
          <a:bodyPr>
            <a:noAutofit/>
          </a:bodyPr>
          <a:lstStyle/>
          <a:p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(</a:t>
            </a:r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二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)</a:t>
            </a:r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数的运算</a:t>
            </a:r>
          </a:p>
          <a:p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运算的意义</a:t>
            </a: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4583362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5" y="5141661"/>
            <a:ext cx="3290349" cy="391763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5162187"/>
            <a:ext cx="3168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六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494B553E-FAC2-5E19-0945-FF066CCF4BD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35817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28649" y="861094"/>
            <a:ext cx="1088326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</a:t>
            </a:r>
            <a:r>
              <a:rPr lang="zh-CN" altLang="zh-CN" sz="3400" dirty="0">
                <a:effectLst/>
                <a:latin typeface="Times New Roman"/>
                <a:ea typeface="宋体"/>
                <a:cs typeface="Times New Roman"/>
              </a:rPr>
              <a:t>填空。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effectLst/>
                <a:latin typeface="Times New Roman"/>
                <a:ea typeface="宋体"/>
                <a:cs typeface="Times New Roman"/>
              </a:rPr>
              <a:t>(1)</a:t>
            </a:r>
            <a:r>
              <a:rPr lang="en-US" altLang="zh-CN" sz="3400" i="1" dirty="0" err="1">
                <a:effectLst/>
                <a:latin typeface="Times New Roman"/>
                <a:ea typeface="宋体"/>
                <a:cs typeface="Times New Roman"/>
              </a:rPr>
              <a:t>a</a:t>
            </a:r>
            <a:r>
              <a:rPr lang="en-US" altLang="zh-CN" sz="3400" dirty="0" err="1">
                <a:effectLst/>
                <a:latin typeface="Times New Roman"/>
                <a:ea typeface="宋体"/>
                <a:cs typeface="Times New Roman"/>
              </a:rPr>
              <a:t>÷</a:t>
            </a:r>
            <a:r>
              <a:rPr lang="en-US" altLang="zh-CN" sz="3400" i="1" dirty="0" err="1">
                <a:effectLst/>
                <a:latin typeface="Times New Roman"/>
                <a:ea typeface="宋体"/>
                <a:cs typeface="Times New Roman"/>
              </a:rPr>
              <a:t>b</a:t>
            </a:r>
            <a:r>
              <a:rPr lang="en-US" altLang="zh-CN" sz="3400" dirty="0">
                <a:effectLst/>
                <a:latin typeface="Times New Roman"/>
                <a:ea typeface="宋体"/>
                <a:cs typeface="Times New Roman"/>
              </a:rPr>
              <a:t>=13</a:t>
            </a:r>
            <a:r>
              <a:rPr lang="en-US" altLang="zh-CN" sz="3400" dirty="0">
                <a:effectLst/>
                <a:latin typeface="宋体" pitchFamily="2" charset="-122"/>
                <a:ea typeface="宋体" pitchFamily="2" charset="-122"/>
                <a:cs typeface="Times New Roman"/>
              </a:rPr>
              <a:t>……</a:t>
            </a:r>
            <a:r>
              <a:rPr lang="en-US" altLang="zh-CN" sz="3400" dirty="0">
                <a:effectLst/>
                <a:latin typeface="Times New Roman"/>
                <a:ea typeface="宋体"/>
                <a:cs typeface="Times New Roman"/>
              </a:rPr>
              <a:t>6, </a:t>
            </a:r>
            <a:r>
              <a:rPr lang="en-US" altLang="zh-CN" sz="3400" i="1" dirty="0">
                <a:effectLst/>
                <a:latin typeface="Times New Roman"/>
                <a:ea typeface="宋体"/>
                <a:cs typeface="Times New Roman"/>
              </a:rPr>
              <a:t>a</a:t>
            </a:r>
            <a:r>
              <a:rPr lang="zh-CN" altLang="zh-CN" sz="3400" dirty="0">
                <a:effectLst/>
                <a:latin typeface="Times New Roman"/>
                <a:ea typeface="宋体"/>
                <a:cs typeface="Times New Roman"/>
              </a:rPr>
              <a:t>最小是</a:t>
            </a:r>
            <a:r>
              <a:rPr lang="en-US" altLang="zh-CN" sz="3400" dirty="0">
                <a:effectLst/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i="1" dirty="0">
                <a:effectLst/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i="1" dirty="0" smtClean="0">
                <a:effectLst/>
                <a:latin typeface="Times New Roman"/>
                <a:ea typeface="宋体"/>
                <a:cs typeface="Times New Roman"/>
              </a:rPr>
              <a:t>     </a:t>
            </a:r>
            <a:r>
              <a:rPr lang="zh-CN" altLang="zh-CN" sz="3400" i="1" dirty="0">
                <a:effectLst/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effectLst/>
                <a:latin typeface="Times New Roman"/>
                <a:ea typeface="宋体"/>
                <a:cs typeface="Times New Roman"/>
              </a:rPr>
              <a:t>),</a:t>
            </a:r>
            <a:r>
              <a:rPr lang="en-US" altLang="zh-CN" sz="3400" i="1" dirty="0">
                <a:effectLst/>
                <a:latin typeface="Times New Roman"/>
                <a:ea typeface="宋体"/>
                <a:cs typeface="Times New Roman"/>
              </a:rPr>
              <a:t>b</a:t>
            </a:r>
            <a:r>
              <a:rPr lang="zh-CN" altLang="zh-CN" sz="3400" dirty="0">
                <a:effectLst/>
                <a:latin typeface="Times New Roman"/>
                <a:ea typeface="宋体"/>
                <a:cs typeface="Times New Roman"/>
              </a:rPr>
              <a:t>最小是</a:t>
            </a:r>
            <a:r>
              <a:rPr lang="en-US" altLang="zh-CN" sz="3400" dirty="0">
                <a:effectLst/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i="1" dirty="0">
                <a:effectLst/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i="1" dirty="0" smtClean="0">
                <a:effectLst/>
                <a:latin typeface="Times New Roman"/>
                <a:ea typeface="宋体"/>
                <a:cs typeface="Times New Roman"/>
              </a:rPr>
              <a:t>     </a:t>
            </a:r>
            <a:r>
              <a:rPr lang="zh-CN" altLang="zh-CN" sz="3400" i="1" dirty="0">
                <a:effectLst/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effectLst/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effectLst/>
                <a:latin typeface="Times New Roman"/>
                <a:ea typeface="宋体"/>
                <a:cs typeface="Times New Roman"/>
              </a:rPr>
              <a:t>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effectLst/>
                <a:latin typeface="Times New Roman"/>
                <a:ea typeface="宋体"/>
                <a:cs typeface="Times New Roman"/>
              </a:rPr>
              <a:t>(2)</a:t>
            </a:r>
            <a:r>
              <a:rPr lang="zh-CN" altLang="zh-CN" sz="3400" dirty="0">
                <a:effectLst/>
                <a:latin typeface="Times New Roman"/>
                <a:ea typeface="宋体"/>
                <a:cs typeface="Times New Roman"/>
              </a:rPr>
              <a:t>庆</a:t>
            </a:r>
            <a:r>
              <a:rPr lang="en-US" altLang="zh-CN" sz="3400" dirty="0">
                <a:effectLst/>
                <a:latin typeface="Times New Roman"/>
                <a:ea typeface="宋体"/>
                <a:cs typeface="Times New Roman"/>
              </a:rPr>
              <a:t>“</a:t>
            </a:r>
            <a:r>
              <a:rPr lang="zh-CN" altLang="zh-CN" sz="3400" dirty="0">
                <a:effectLst/>
                <a:latin typeface="Times New Roman"/>
                <a:ea typeface="宋体"/>
                <a:cs typeface="Times New Roman"/>
              </a:rPr>
              <a:t>六一</a:t>
            </a:r>
            <a:r>
              <a:rPr lang="en-US" altLang="zh-CN" sz="3400" dirty="0">
                <a:effectLst/>
                <a:latin typeface="Times New Roman"/>
                <a:ea typeface="宋体"/>
                <a:cs typeface="Times New Roman"/>
              </a:rPr>
              <a:t>”</a:t>
            </a:r>
            <a:r>
              <a:rPr lang="zh-CN" altLang="zh-CN" sz="3400" dirty="0">
                <a:effectLst/>
                <a:latin typeface="Times New Roman"/>
                <a:ea typeface="宋体"/>
                <a:cs typeface="Times New Roman"/>
              </a:rPr>
              <a:t>联欢会上</a:t>
            </a:r>
            <a:r>
              <a:rPr lang="en-US" altLang="zh-CN" sz="3400" dirty="0">
                <a:effectLst/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effectLst/>
                <a:latin typeface="Times New Roman"/>
                <a:ea typeface="宋体"/>
                <a:cs typeface="Times New Roman"/>
              </a:rPr>
              <a:t>六</a:t>
            </a:r>
            <a:r>
              <a:rPr lang="en-US" altLang="zh-CN" sz="3400" dirty="0">
                <a:effectLst/>
                <a:latin typeface="Times New Roman"/>
                <a:ea typeface="宋体"/>
                <a:cs typeface="Times New Roman"/>
              </a:rPr>
              <a:t>(1)</a:t>
            </a:r>
            <a:r>
              <a:rPr lang="zh-CN" altLang="zh-CN" sz="3400" dirty="0">
                <a:effectLst/>
                <a:latin typeface="Times New Roman"/>
                <a:ea typeface="宋体"/>
                <a:cs typeface="Times New Roman"/>
              </a:rPr>
              <a:t>班买了</a:t>
            </a:r>
            <a:r>
              <a:rPr lang="en-US" altLang="zh-CN" sz="3400" dirty="0">
                <a:effectLst/>
                <a:latin typeface="Times New Roman"/>
                <a:ea typeface="宋体"/>
                <a:cs typeface="Times New Roman"/>
              </a:rPr>
              <a:t>10 kg</a:t>
            </a:r>
            <a:r>
              <a:rPr lang="zh-CN" altLang="zh-CN" sz="3400" dirty="0">
                <a:effectLst/>
                <a:latin typeface="Times New Roman"/>
                <a:ea typeface="宋体"/>
                <a:cs typeface="Times New Roman"/>
              </a:rPr>
              <a:t>糖果</a:t>
            </a:r>
            <a:r>
              <a:rPr lang="en-US" altLang="zh-CN" sz="3400" dirty="0">
                <a:effectLst/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effectLst/>
                <a:latin typeface="Times New Roman"/>
                <a:ea typeface="宋体"/>
                <a:cs typeface="Times New Roman"/>
              </a:rPr>
              <a:t>平均分给</a:t>
            </a:r>
            <a:r>
              <a:rPr lang="en-US" altLang="zh-CN" sz="3400" dirty="0">
                <a:effectLst/>
                <a:latin typeface="Times New Roman"/>
                <a:ea typeface="宋体"/>
                <a:cs typeface="Times New Roman"/>
              </a:rPr>
              <a:t>8</a:t>
            </a:r>
            <a:r>
              <a:rPr lang="zh-CN" altLang="zh-CN" sz="3400" dirty="0">
                <a:effectLst/>
                <a:latin typeface="Times New Roman"/>
                <a:ea typeface="宋体"/>
                <a:cs typeface="Times New Roman"/>
              </a:rPr>
              <a:t>个小组</a:t>
            </a:r>
            <a:r>
              <a:rPr lang="en-US" altLang="zh-CN" sz="3400" dirty="0">
                <a:effectLst/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effectLst/>
                <a:latin typeface="Times New Roman"/>
                <a:ea typeface="宋体"/>
                <a:cs typeface="Times New Roman"/>
              </a:rPr>
              <a:t>每个小组可以分得</a:t>
            </a:r>
            <a:r>
              <a:rPr lang="en-US" altLang="zh-CN" sz="3400" dirty="0" smtClean="0">
                <a:effectLst/>
                <a:latin typeface="Times New Roman"/>
                <a:ea typeface="宋体"/>
                <a:cs typeface="Times New Roman"/>
              </a:rPr>
              <a:t>(         </a:t>
            </a:r>
            <a:r>
              <a:rPr lang="zh-CN" altLang="zh-CN" sz="3400" dirty="0">
                <a:effectLst/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effectLst/>
                <a:latin typeface="Times New Roman"/>
                <a:ea typeface="宋体"/>
                <a:cs typeface="Times New Roman"/>
              </a:rPr>
              <a:t>)</a:t>
            </a:r>
            <a:r>
              <a:rPr lang="en-US" altLang="zh-CN" sz="3400" dirty="0">
                <a:effectLst/>
                <a:latin typeface="Times New Roman"/>
                <a:ea typeface="宋体"/>
                <a:cs typeface="Times New Roman"/>
              </a:rPr>
              <a:t>kg,</a:t>
            </a:r>
            <a:r>
              <a:rPr lang="zh-CN" altLang="zh-CN" sz="3400" dirty="0">
                <a:effectLst/>
                <a:latin typeface="Times New Roman"/>
                <a:ea typeface="宋体"/>
                <a:cs typeface="Times New Roman"/>
              </a:rPr>
              <a:t>每个小组分得的糖果质量是总质量的</a:t>
            </a:r>
            <a:r>
              <a:rPr lang="en-US" altLang="zh-CN" sz="3400" dirty="0">
                <a:effectLst/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effectLst/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effectLst/>
                <a:latin typeface="Times New Roman"/>
                <a:ea typeface="宋体"/>
                <a:cs typeface="Times New Roman"/>
              </a:rPr>
              <a:t>      </a:t>
            </a:r>
            <a:r>
              <a:rPr lang="zh-CN" altLang="zh-CN" sz="3400" dirty="0">
                <a:effectLst/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effectLst/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effectLst/>
                <a:latin typeface="Times New Roman"/>
                <a:ea typeface="宋体"/>
                <a:cs typeface="Times New Roman"/>
              </a:rPr>
              <a:t>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effectLst/>
                <a:latin typeface="Times New Roman"/>
                <a:ea typeface="宋体"/>
                <a:cs typeface="Times New Roman"/>
              </a:rPr>
              <a:t>(3)</a:t>
            </a:r>
            <a:r>
              <a:rPr lang="zh-CN" altLang="zh-CN" sz="3400" dirty="0">
                <a:effectLst/>
                <a:latin typeface="Times New Roman"/>
                <a:ea typeface="宋体"/>
                <a:cs typeface="Times New Roman"/>
              </a:rPr>
              <a:t>在算式</a:t>
            </a:r>
            <a:r>
              <a:rPr lang="en-US" altLang="zh-CN" sz="3400" dirty="0">
                <a:effectLst/>
                <a:latin typeface="Times New Roman"/>
                <a:ea typeface="宋体"/>
                <a:cs typeface="Times New Roman"/>
              </a:rPr>
              <a:t>□26÷5</a:t>
            </a:r>
            <a:r>
              <a:rPr lang="zh-CN" altLang="zh-CN" sz="3400" dirty="0">
                <a:effectLst/>
                <a:latin typeface="Times New Roman"/>
                <a:ea typeface="宋体"/>
                <a:cs typeface="Times New Roman"/>
              </a:rPr>
              <a:t>中</a:t>
            </a:r>
            <a:r>
              <a:rPr lang="en-US" altLang="zh-CN" sz="3400" dirty="0">
                <a:effectLst/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effectLst/>
                <a:latin typeface="Times New Roman"/>
                <a:ea typeface="宋体"/>
                <a:cs typeface="Times New Roman"/>
              </a:rPr>
              <a:t>要使商是</a:t>
            </a:r>
            <a:r>
              <a:rPr lang="en-US" altLang="zh-CN" sz="3400" dirty="0">
                <a:effectLst/>
                <a:latin typeface="Times New Roman"/>
                <a:ea typeface="宋体"/>
                <a:cs typeface="Times New Roman"/>
              </a:rPr>
              <a:t>3</a:t>
            </a:r>
            <a:r>
              <a:rPr lang="zh-CN" altLang="zh-CN" sz="3400" dirty="0">
                <a:effectLst/>
                <a:latin typeface="Times New Roman"/>
                <a:ea typeface="宋体"/>
                <a:cs typeface="Times New Roman"/>
              </a:rPr>
              <a:t>位数</a:t>
            </a:r>
            <a:r>
              <a:rPr lang="en-US" altLang="zh-CN" sz="3400" dirty="0">
                <a:effectLst/>
                <a:latin typeface="Times New Roman"/>
                <a:ea typeface="宋体"/>
                <a:cs typeface="Times New Roman"/>
              </a:rPr>
              <a:t>,□</a:t>
            </a:r>
            <a:r>
              <a:rPr lang="zh-CN" altLang="zh-CN" sz="3400" dirty="0">
                <a:effectLst/>
                <a:latin typeface="Times New Roman"/>
                <a:ea typeface="宋体"/>
                <a:cs typeface="Times New Roman"/>
              </a:rPr>
              <a:t>中最小能填</a:t>
            </a:r>
            <a:r>
              <a:rPr lang="en-US" altLang="zh-CN" sz="3400" dirty="0">
                <a:effectLst/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effectLst/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>
                <a:effectLst/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 smtClean="0">
                <a:effectLst/>
                <a:latin typeface="Times New Roman"/>
                <a:ea typeface="宋体"/>
                <a:cs typeface="Times New Roman"/>
              </a:rPr>
              <a:t>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096000" y="184646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97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523688" y="1846460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7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534839" y="3386534"/>
            <a:ext cx="94769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1.25</a:t>
            </a:r>
            <a:endParaRPr lang="zh-CN" altLang="en-US" dirty="0">
              <a:solidFill>
                <a:srgbClr val="E72582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矩形 9"/>
              <p:cNvSpPr/>
              <p:nvPr/>
            </p:nvSpPr>
            <p:spPr>
              <a:xfrm>
                <a:off x="4373926" y="3912147"/>
                <a:ext cx="505267" cy="95968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zh-CN" altLang="zh-CN" sz="3000" i="1" smtClean="0">
                              <a:solidFill>
                                <a:srgbClr val="E72582"/>
                              </a:solidFill>
                              <a:latin typeface="Cambria Math"/>
                              <a:ea typeface="Cambria Math"/>
                              <a:cs typeface="Times New Roman"/>
                            </a:rPr>
                          </m:ctrlPr>
                        </m:fPr>
                        <m:num>
                          <m:r>
                            <a:rPr lang="en-US" altLang="zh-CN" sz="3000">
                              <a:solidFill>
                                <a:srgbClr val="E72582"/>
                              </a:solidFill>
                              <a:latin typeface="Cambria Math"/>
                              <a:ea typeface="宋体"/>
                              <a:cs typeface="Times New Roman"/>
                            </a:rPr>
                            <m:t>1</m:t>
                          </m:r>
                        </m:num>
                        <m:den>
                          <m:r>
                            <a:rPr lang="en-US" altLang="zh-CN" sz="3000">
                              <a:solidFill>
                                <a:srgbClr val="E72582"/>
                              </a:solidFill>
                              <a:latin typeface="Cambria Math"/>
                              <a:ea typeface="宋体"/>
                              <a:cs typeface="Times New Roman"/>
                            </a:rPr>
                            <m:t>8</m:t>
                          </m:r>
                        </m:den>
                      </m:f>
                    </m:oMath>
                  </m:oMathPara>
                </a14:m>
                <a:endParaRPr lang="zh-CN" altLang="en-US" sz="3000" dirty="0">
                  <a:solidFill>
                    <a:srgbClr val="E72582"/>
                  </a:solidFill>
                </a:endParaRPr>
              </a:p>
            </p:txBody>
          </p:sp>
        </mc:Choice>
        <mc:Fallback>
          <p:sp>
            <p:nvSpPr>
              <p:cNvPr id="10" name="矩形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73926" y="3912147"/>
                <a:ext cx="505267" cy="959686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矩形 10"/>
          <p:cNvSpPr/>
          <p:nvPr/>
        </p:nvSpPr>
        <p:spPr>
          <a:xfrm>
            <a:off x="10533338" y="4938508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5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42341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28649" y="861094"/>
            <a:ext cx="1088326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effectLst/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effectLst/>
                <a:latin typeface="Times New Roman"/>
                <a:ea typeface="宋体"/>
                <a:cs typeface="Times New Roman"/>
              </a:rPr>
              <a:t>4)</a:t>
            </a:r>
            <a:r>
              <a:rPr lang="zh-CN" altLang="zh-CN" sz="3400" dirty="0">
                <a:effectLst/>
                <a:latin typeface="Times New Roman"/>
                <a:ea typeface="宋体"/>
                <a:cs typeface="Times New Roman"/>
              </a:rPr>
              <a:t>已知</a:t>
            </a:r>
            <a:r>
              <a:rPr lang="en-US" altLang="zh-CN" sz="3400" dirty="0">
                <a:effectLst/>
                <a:latin typeface="Times New Roman"/>
                <a:ea typeface="宋体"/>
                <a:cs typeface="Times New Roman"/>
              </a:rPr>
              <a:t>850÷2.5=340,</a:t>
            </a:r>
            <a:r>
              <a:rPr lang="zh-CN" altLang="zh-CN" sz="3400" dirty="0">
                <a:effectLst/>
                <a:latin typeface="Times New Roman"/>
                <a:ea typeface="宋体"/>
                <a:cs typeface="Times New Roman"/>
              </a:rPr>
              <a:t>根据乘、除法各部分间的关系填数。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effectLst/>
                <a:latin typeface="Times New Roman"/>
                <a:ea typeface="宋体"/>
                <a:cs typeface="Times New Roman"/>
              </a:rPr>
              <a:t>850÷(</a:t>
            </a:r>
            <a:r>
              <a:rPr lang="zh-CN" altLang="zh-CN" sz="3400" dirty="0">
                <a:effectLst/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effectLst/>
                <a:latin typeface="Times New Roman"/>
                <a:ea typeface="宋体"/>
                <a:cs typeface="Times New Roman"/>
              </a:rPr>
              <a:t>         </a:t>
            </a:r>
            <a:r>
              <a:rPr lang="zh-CN" altLang="zh-CN" sz="3400" dirty="0">
                <a:effectLst/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effectLst/>
                <a:latin typeface="Times New Roman"/>
                <a:ea typeface="宋体"/>
                <a:cs typeface="Times New Roman"/>
              </a:rPr>
              <a:t>)=2.5</a:t>
            </a:r>
            <a:r>
              <a:rPr lang="zh-CN" altLang="zh-CN" sz="3400" dirty="0">
                <a:effectLst/>
                <a:latin typeface="Times New Roman"/>
                <a:ea typeface="宋体"/>
                <a:cs typeface="Times New Roman"/>
              </a:rPr>
              <a:t>　</a:t>
            </a:r>
            <a:endParaRPr lang="en-US" altLang="zh-CN" sz="3400" dirty="0" smtClean="0">
              <a:effectLst/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effectLst/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effectLst/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effectLst/>
                <a:latin typeface="Times New Roman"/>
                <a:ea typeface="宋体"/>
                <a:cs typeface="Times New Roman"/>
              </a:rPr>
              <a:t>         </a:t>
            </a:r>
            <a:r>
              <a:rPr lang="zh-CN" altLang="zh-CN" sz="3400" dirty="0">
                <a:effectLst/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effectLst/>
                <a:latin typeface="Times New Roman"/>
                <a:ea typeface="宋体"/>
                <a:cs typeface="Times New Roman"/>
              </a:rPr>
              <a:t>)÷340=2.5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effectLst/>
                <a:latin typeface="Times New Roman"/>
                <a:ea typeface="宋体"/>
                <a:cs typeface="Times New Roman"/>
              </a:rPr>
              <a:t>340×2.5=(</a:t>
            </a:r>
            <a:r>
              <a:rPr lang="zh-CN" altLang="zh-CN" sz="3400" dirty="0">
                <a:effectLst/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 smtClean="0">
                <a:effectLst/>
                <a:latin typeface="Times New Roman"/>
                <a:ea typeface="宋体"/>
                <a:cs typeface="Times New Roman"/>
              </a:rPr>
              <a:t>        )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485779" y="1779786"/>
            <a:ext cx="83869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340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266579" y="2579886"/>
            <a:ext cx="83869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850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228729" y="3351411"/>
            <a:ext cx="83869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850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409551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/>
              <p:nvPr/>
            </p:nvSpPr>
            <p:spPr>
              <a:xfrm>
                <a:off x="628649" y="861094"/>
                <a:ext cx="10810875" cy="454470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>
                    <a:latin typeface="Times New Roman"/>
                    <a:ea typeface="宋体"/>
                    <a:cs typeface="Times New Roman"/>
                  </a:rPr>
                  <a:t>2.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一根绳子长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20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米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,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第一次用去它的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,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第二次用去它的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2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。</a:t>
                </a:r>
                <a:endParaRPr lang="zh-CN" altLang="zh-CN" sz="3400" dirty="0">
                  <a:effectLst/>
                  <a:latin typeface="Calibri"/>
                  <a:ea typeface="宋体"/>
                  <a:cs typeface="Times New Roman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(1)“20×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”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表示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:</a:t>
                </a:r>
                <a:r>
                  <a:rPr lang="zh-CN" altLang="zh-CN" sz="3400" u="sng" dirty="0">
                    <a:effectLst/>
                    <a:latin typeface="Times New Roman"/>
                    <a:ea typeface="宋体"/>
                    <a:cs typeface="Times New Roman"/>
                  </a:rPr>
                  <a:t>　</a:t>
                </a:r>
                <a:r>
                  <a:rPr lang="en-US" altLang="zh-CN" sz="3400" u="sng" dirty="0" smtClean="0">
                    <a:effectLst/>
                    <a:latin typeface="Times New Roman"/>
                    <a:ea typeface="宋体"/>
                    <a:cs typeface="Times New Roman"/>
                  </a:rPr>
                  <a:t>                                               </a:t>
                </a:r>
                <a:r>
                  <a:rPr lang="zh-CN" altLang="zh-CN" sz="3400" u="sng" dirty="0">
                    <a:effectLst/>
                    <a:latin typeface="Times New Roman"/>
                    <a:ea typeface="宋体"/>
                    <a:cs typeface="Times New Roman"/>
                  </a:rPr>
                  <a:t>　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; </a:t>
                </a:r>
                <a:endParaRPr lang="zh-CN" altLang="zh-CN" sz="3400" dirty="0">
                  <a:effectLst/>
                  <a:latin typeface="Calibri"/>
                  <a:ea typeface="宋体"/>
                  <a:cs typeface="Times New Roman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(2)“20×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zh-CN" altLang="zh-CN" sz="3400" i="1">
                                <a:effectLst/>
                                <a:latin typeface="Cambria Math"/>
                                <a:ea typeface="Cambria Math"/>
                                <a:cs typeface="Times New Roman"/>
                              </a:rPr>
                            </m:ctrlPr>
                          </m:fPr>
                          <m:num>
                            <m:r>
                              <a:rPr lang="en-US" altLang="zh-CN" sz="3400">
                                <a:effectLst/>
                                <a:latin typeface="Cambria Math"/>
                                <a:ea typeface="宋体"/>
                                <a:cs typeface="Times New Roman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3400">
                                <a:effectLst/>
                                <a:latin typeface="Cambria Math"/>
                                <a:ea typeface="宋体"/>
                                <a:cs typeface="Times New Roman"/>
                              </a:rPr>
                              <m:t>4</m:t>
                            </m:r>
                          </m:den>
                        </m:f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+</m:t>
                        </m:r>
                        <m:f>
                          <m:fPr>
                            <m:ctrlPr>
                              <a:rPr lang="zh-CN" altLang="zh-CN" sz="3400" i="1">
                                <a:effectLst/>
                                <a:latin typeface="Cambria Math"/>
                                <a:ea typeface="Cambria Math"/>
                                <a:cs typeface="Times New Roman"/>
                              </a:rPr>
                            </m:ctrlPr>
                          </m:fPr>
                          <m:num>
                            <m:r>
                              <a:rPr lang="en-US" altLang="zh-CN" sz="3400">
                                <a:effectLst/>
                                <a:latin typeface="Cambria Math"/>
                                <a:ea typeface="宋体"/>
                                <a:cs typeface="Times New Roman"/>
                              </a:rPr>
                              <m:t>2</m:t>
                            </m:r>
                          </m:num>
                          <m:den>
                            <m:r>
                              <a:rPr lang="en-US" altLang="zh-CN" sz="3400">
                                <a:effectLst/>
                                <a:latin typeface="Cambria Math"/>
                                <a:ea typeface="宋体"/>
                                <a:cs typeface="Times New Roman"/>
                              </a:rPr>
                              <m:t>5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”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表示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:</a:t>
                </a:r>
                <a:r>
                  <a:rPr lang="zh-CN" altLang="zh-CN" sz="3400" u="sng" dirty="0">
                    <a:effectLst/>
                    <a:latin typeface="Times New Roman"/>
                    <a:ea typeface="宋体"/>
                    <a:cs typeface="Times New Roman"/>
                  </a:rPr>
                  <a:t>　</a:t>
                </a:r>
                <a:r>
                  <a:rPr lang="en-US" altLang="zh-CN" sz="3400" u="sng" dirty="0" smtClean="0">
                    <a:effectLst/>
                    <a:latin typeface="Times New Roman"/>
                    <a:ea typeface="宋体"/>
                    <a:cs typeface="Times New Roman"/>
                  </a:rPr>
                  <a:t>                                </a:t>
                </a:r>
                <a:r>
                  <a:rPr lang="zh-CN" altLang="zh-CN" sz="3400" u="sng" dirty="0">
                    <a:effectLst/>
                    <a:latin typeface="Times New Roman"/>
                    <a:ea typeface="宋体"/>
                    <a:cs typeface="Times New Roman"/>
                  </a:rPr>
                  <a:t>　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; </a:t>
                </a:r>
                <a:endParaRPr lang="zh-CN" altLang="zh-CN" sz="3400" dirty="0">
                  <a:effectLst/>
                  <a:latin typeface="Calibri"/>
                  <a:ea typeface="宋体"/>
                  <a:cs typeface="Times New Roman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(3)“20×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dPr>
                      <m:e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</m:t>
                        </m:r>
                        <m:r>
                          <a:rPr lang="en-US" altLang="zh-CN" sz="3400" i="1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−</m:t>
                        </m:r>
                        <m:f>
                          <m:fPr>
                            <m:ctrlPr>
                              <a:rPr lang="zh-CN" altLang="zh-CN" sz="3400" i="1">
                                <a:effectLst/>
                                <a:latin typeface="Cambria Math"/>
                                <a:ea typeface="Cambria Math"/>
                                <a:cs typeface="Times New Roman"/>
                              </a:rPr>
                            </m:ctrlPr>
                          </m:fPr>
                          <m:num>
                            <m:r>
                              <a:rPr lang="en-US" altLang="zh-CN" sz="3400">
                                <a:effectLst/>
                                <a:latin typeface="Cambria Math"/>
                                <a:ea typeface="宋体"/>
                                <a:cs typeface="Times New Roman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3400">
                                <a:effectLst/>
                                <a:latin typeface="Cambria Math"/>
                                <a:ea typeface="宋体"/>
                                <a:cs typeface="Times New Roman"/>
                              </a:rPr>
                              <m:t>4</m:t>
                            </m:r>
                          </m:den>
                        </m:f>
                        <m:r>
                          <a:rPr lang="en-US" altLang="zh-CN" sz="3400" i="1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−</m:t>
                        </m:r>
                        <m:f>
                          <m:fPr>
                            <m:ctrlPr>
                              <a:rPr lang="zh-CN" altLang="zh-CN" sz="3400" i="1">
                                <a:effectLst/>
                                <a:latin typeface="Cambria Math"/>
                                <a:ea typeface="Cambria Math"/>
                                <a:cs typeface="Times New Roman"/>
                              </a:rPr>
                            </m:ctrlPr>
                          </m:fPr>
                          <m:num>
                            <m:r>
                              <a:rPr lang="en-US" altLang="zh-CN" sz="3400">
                                <a:effectLst/>
                                <a:latin typeface="Cambria Math"/>
                                <a:ea typeface="宋体"/>
                                <a:cs typeface="Times New Roman"/>
                              </a:rPr>
                              <m:t>2</m:t>
                            </m:r>
                          </m:num>
                          <m:den>
                            <m:r>
                              <a:rPr lang="en-US" altLang="zh-CN" sz="3400">
                                <a:effectLst/>
                                <a:latin typeface="Cambria Math"/>
                                <a:ea typeface="宋体"/>
                                <a:cs typeface="Times New Roman"/>
                              </a:rPr>
                              <m:t>5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”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表示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:</a:t>
                </a:r>
                <a:r>
                  <a:rPr lang="zh-CN" altLang="zh-CN" sz="3400" u="sng" dirty="0">
                    <a:effectLst/>
                    <a:latin typeface="Times New Roman"/>
                    <a:ea typeface="宋体"/>
                    <a:cs typeface="Times New Roman"/>
                  </a:rPr>
                  <a:t>　</a:t>
                </a:r>
                <a:r>
                  <a:rPr lang="en-US" altLang="zh-CN" sz="3400" u="sng" dirty="0" smtClean="0">
                    <a:effectLst/>
                    <a:latin typeface="Times New Roman"/>
                    <a:ea typeface="宋体"/>
                    <a:cs typeface="Times New Roman"/>
                  </a:rPr>
                  <a:t>                         </a:t>
                </a:r>
                <a:r>
                  <a:rPr lang="zh-CN" altLang="zh-CN" sz="3400" u="sng" dirty="0">
                    <a:effectLst/>
                    <a:latin typeface="Times New Roman"/>
                    <a:ea typeface="宋体"/>
                    <a:cs typeface="Times New Roman"/>
                  </a:rPr>
                  <a:t>　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。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 </a:t>
                </a:r>
                <a:endParaRPr lang="zh-CN" altLang="zh-CN" sz="3400" dirty="0">
                  <a:effectLst/>
                  <a:latin typeface="Calibri"/>
                  <a:ea typeface="宋体"/>
                  <a:cs typeface="Times New Roman"/>
                </a:endParaRP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8649" y="861094"/>
                <a:ext cx="10810875" cy="4544706"/>
              </a:xfrm>
              <a:prstGeom prst="rect">
                <a:avLst/>
              </a:prstGeom>
              <a:blipFill rotWithShape="1">
                <a:blip r:embed="rId4"/>
                <a:stretch>
                  <a:fillRect l="-15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矩形 5"/>
          <p:cNvSpPr/>
          <p:nvPr/>
        </p:nvSpPr>
        <p:spPr>
          <a:xfrm>
            <a:off x="4476750" y="2203976"/>
            <a:ext cx="4200525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第一次用去多少米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581650" y="3318401"/>
            <a:ext cx="4305300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两次共用去多少米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475725" y="4389636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还剩多少米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1025" y="861094"/>
            <a:ext cx="10930890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端午节是中国四大传统节日之一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端午文化在世界上影响广泛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端午食粽是端午节的一项重要习俗。下面是某超市端午节当天粽子销售数量的一些信息。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123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6257863" y="2687002"/>
            <a:ext cx="5254052" cy="1675448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矩形 5"/>
              <p:cNvSpPr/>
              <p:nvPr/>
            </p:nvSpPr>
            <p:spPr>
              <a:xfrm>
                <a:off x="723899" y="2409825"/>
                <a:ext cx="10788015" cy="405970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40000"/>
                  </a:lnSpc>
                  <a:spcAft>
                    <a:spcPts val="0"/>
                  </a:spcAft>
                </a:pPr>
                <a:r>
                  <a:rPr lang="en-US" altLang="zh-CN" sz="3400" dirty="0">
                    <a:latin typeface="Times New Roman"/>
                    <a:ea typeface="宋体"/>
                    <a:cs typeface="Times New Roman"/>
                  </a:rPr>
                  <a:t>(1)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超市的糙米粽和枣粽各</a:t>
                </a:r>
                <a:r>
                  <a:rPr lang="zh-CN" altLang="zh-CN" sz="3400" dirty="0" smtClean="0">
                    <a:effectLst/>
                    <a:latin typeface="Times New Roman"/>
                    <a:ea typeface="宋体"/>
                    <a:cs typeface="Times New Roman"/>
                  </a:rPr>
                  <a:t>销</a:t>
                </a:r>
                <a:endParaRPr lang="en-US" altLang="zh-CN" sz="3400" dirty="0" smtClean="0">
                  <a:effectLst/>
                  <a:latin typeface="Times New Roman"/>
                  <a:ea typeface="宋体"/>
                  <a:cs typeface="Times New Roman"/>
                </a:endParaRPr>
              </a:p>
              <a:p>
                <a:pPr>
                  <a:lnSpc>
                    <a:spcPct val="140000"/>
                  </a:lnSpc>
                  <a:spcAft>
                    <a:spcPts val="0"/>
                  </a:spcAft>
                </a:pPr>
                <a:r>
                  <a:rPr lang="zh-CN" altLang="zh-CN" sz="3400" dirty="0" smtClean="0">
                    <a:effectLst/>
                    <a:latin typeface="Times New Roman"/>
                    <a:ea typeface="宋体"/>
                    <a:cs typeface="Times New Roman"/>
                  </a:rPr>
                  <a:t>售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了多少个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?</a:t>
                </a:r>
                <a:endParaRPr lang="zh-CN" altLang="zh-CN" sz="3400" dirty="0">
                  <a:effectLst/>
                  <a:latin typeface="Calibri"/>
                  <a:ea typeface="宋体"/>
                  <a:cs typeface="Times New Roman"/>
                </a:endParaRPr>
              </a:p>
              <a:p>
                <a:pPr>
                  <a:lnSpc>
                    <a:spcPct val="140000"/>
                  </a:lnSpc>
                  <a:spcAft>
                    <a:spcPts val="0"/>
                  </a:spcAft>
                </a:pPr>
                <a:r>
                  <a:rPr lang="zh-CN" altLang="zh-CN" sz="3400" b="1" dirty="0" smtClean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糙米粽</a:t>
                </a:r>
                <a:r>
                  <a:rPr lang="en-US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:</a:t>
                </a: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450-150=300(</a:t>
                </a:r>
                <a:r>
                  <a:rPr lang="zh-CN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个</a:t>
                </a: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)</a:t>
                </a:r>
                <a:endParaRPr lang="zh-CN" altLang="zh-CN" sz="3400" dirty="0">
                  <a:solidFill>
                    <a:srgbClr val="E72582"/>
                  </a:solidFill>
                  <a:effectLst/>
                  <a:latin typeface="Calibri"/>
                  <a:ea typeface="宋体"/>
                  <a:cs typeface="Times New Roman"/>
                </a:endParaRPr>
              </a:p>
              <a:p>
                <a:pPr>
                  <a:lnSpc>
                    <a:spcPct val="140000"/>
                  </a:lnSpc>
                  <a:spcAft>
                    <a:spcPts val="0"/>
                  </a:spcAft>
                </a:pPr>
                <a:r>
                  <a:rPr lang="zh-CN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枣粽</a:t>
                </a:r>
                <a:r>
                  <a:rPr lang="en-US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:</a:t>
                </a: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300×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4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=240(</a:t>
                </a:r>
                <a:r>
                  <a:rPr lang="zh-CN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个</a:t>
                </a: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)</a:t>
                </a:r>
                <a:endParaRPr lang="zh-CN" altLang="zh-CN" sz="3400" dirty="0">
                  <a:solidFill>
                    <a:srgbClr val="E72582"/>
                  </a:solidFill>
                  <a:effectLst/>
                  <a:latin typeface="Calibri"/>
                  <a:ea typeface="宋体"/>
                  <a:cs typeface="Times New Roman"/>
                </a:endParaRPr>
              </a:p>
              <a:p>
                <a:pPr>
                  <a:lnSpc>
                    <a:spcPct val="140000"/>
                  </a:lnSpc>
                  <a:spcAft>
                    <a:spcPts val="0"/>
                  </a:spcAft>
                </a:pPr>
                <a:r>
                  <a:rPr lang="zh-CN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答</a:t>
                </a:r>
                <a:r>
                  <a:rPr lang="en-US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:</a:t>
                </a:r>
                <a:r>
                  <a:rPr lang="zh-CN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超市的糙米粽销售了</a:t>
                </a: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300</a:t>
                </a:r>
                <a:r>
                  <a:rPr lang="zh-CN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个</a:t>
                </a:r>
                <a:r>
                  <a:rPr lang="en-US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,</a:t>
                </a:r>
                <a:r>
                  <a:rPr lang="zh-CN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枣粽销售了</a:t>
                </a: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240</a:t>
                </a:r>
                <a:r>
                  <a:rPr lang="zh-CN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个</a:t>
                </a:r>
                <a:r>
                  <a:rPr lang="zh-CN" altLang="zh-CN" sz="3400" b="1" dirty="0" smtClean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。</a:t>
                </a:r>
                <a:endParaRPr lang="zh-CN" altLang="zh-CN" sz="3400" b="1" dirty="0">
                  <a:solidFill>
                    <a:srgbClr val="E72582"/>
                  </a:solidFill>
                  <a:effectLst/>
                  <a:latin typeface="Calibri"/>
                  <a:ea typeface="宋体"/>
                  <a:cs typeface="Times New Roman"/>
                </a:endParaRPr>
              </a:p>
            </p:txBody>
          </p:sp>
        </mc:Choice>
        <mc:Fallback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3899" y="2409825"/>
                <a:ext cx="10788015" cy="4059701"/>
              </a:xfrm>
              <a:prstGeom prst="rect">
                <a:avLst/>
              </a:prstGeom>
              <a:blipFill rotWithShape="1">
                <a:blip r:embed="rId5"/>
                <a:stretch>
                  <a:fillRect l="-1583" b="-255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643254" y="880144"/>
            <a:ext cx="11082021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effectLst/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effectLst/>
                <a:latin typeface="Times New Roman"/>
                <a:ea typeface="宋体"/>
                <a:cs typeface="Times New Roman"/>
              </a:rPr>
              <a:t>2)</a:t>
            </a:r>
            <a:r>
              <a:rPr lang="zh-CN" altLang="zh-CN" sz="3400" dirty="0">
                <a:effectLst/>
                <a:latin typeface="Times New Roman"/>
                <a:ea typeface="宋体"/>
                <a:cs typeface="Times New Roman"/>
              </a:rPr>
              <a:t>枣粽销售的个数是咸粽的</a:t>
            </a:r>
            <a:r>
              <a:rPr lang="en-US" altLang="zh-CN" sz="3400" dirty="0">
                <a:effectLst/>
                <a:latin typeface="Times New Roman"/>
                <a:ea typeface="宋体"/>
                <a:cs typeface="Times New Roman"/>
              </a:rPr>
              <a:t>2</a:t>
            </a:r>
            <a:r>
              <a:rPr lang="zh-CN" altLang="zh-CN" sz="3400" dirty="0">
                <a:effectLst/>
                <a:latin typeface="Times New Roman"/>
                <a:ea typeface="宋体"/>
                <a:cs typeface="Times New Roman"/>
              </a:rPr>
              <a:t>倍</a:t>
            </a:r>
            <a:r>
              <a:rPr lang="en-US" altLang="zh-CN" sz="3400" dirty="0">
                <a:effectLst/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effectLst/>
                <a:latin typeface="Times New Roman"/>
                <a:ea typeface="宋体"/>
                <a:cs typeface="Times New Roman"/>
              </a:rPr>
              <a:t>超市的咸粽销售了多少个</a:t>
            </a:r>
            <a:r>
              <a:rPr lang="en-US" altLang="zh-CN" sz="3400" dirty="0">
                <a:effectLst/>
                <a:latin typeface="Times New Roman"/>
                <a:ea typeface="宋体"/>
                <a:cs typeface="Times New Roman"/>
              </a:rPr>
              <a:t>?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9" name="image123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6257863" y="2163603"/>
            <a:ext cx="5254052" cy="1675448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1276350" y="3524251"/>
            <a:ext cx="8172449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240÷2=120(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个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 lvl="0">
              <a:lnSpc>
                <a:spcPct val="15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答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超市的咸粽销售了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120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个。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85057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六年级数学下册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</TotalTime>
  <Words>305</Words>
  <Application>Microsoft Office PowerPoint</Application>
  <PresentationFormat>自定义</PresentationFormat>
  <Paragraphs>52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1" baseType="lpstr">
      <vt:lpstr>Arial</vt:lpstr>
      <vt:lpstr>宋体</vt:lpstr>
      <vt:lpstr>Cambria Math</vt:lpstr>
      <vt:lpstr>汉仪雅酷黑 95W</vt:lpstr>
      <vt:lpstr>Times New Roman</vt:lpstr>
      <vt:lpstr>Calibri</vt:lpstr>
      <vt:lpstr>方正小标宋_GBK</vt:lpstr>
      <vt:lpstr>方正仿宋_GBK</vt:lpstr>
      <vt:lpstr>方正隶变_GBK</vt:lpstr>
      <vt:lpstr>微软雅黑</vt:lpstr>
      <vt:lpstr>Wingdings</vt:lpstr>
      <vt:lpstr>方正大标宋_GBK</vt:lpstr>
      <vt:lpstr>方正大标宋简体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234</cp:revision>
  <dcterms:created xsi:type="dcterms:W3CDTF">2019-06-19T02:08:00Z</dcterms:created>
  <dcterms:modified xsi:type="dcterms:W3CDTF">2026-03-10T01:44:32Z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