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02" r:id="rId2"/>
    <p:sldId id="495" r:id="rId3"/>
    <p:sldId id="503" r:id="rId4"/>
    <p:sldId id="496" r:id="rId5"/>
    <p:sldId id="497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Cambria Math" pitchFamily="18" charset="0"/>
      <p:regular r:id="rId11"/>
    </p:embeddedFont>
    <p:embeddedFont>
      <p:font typeface="方正魏碑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大标宋_GBK" pitchFamily="65" charset="-122"/>
      <p:regular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7936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整理与复习</a:t>
            </a:r>
          </a:p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整理与复习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58336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514166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6218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286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一个圆柱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底面直径和高都是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它的侧面积是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一个圆锥的体积是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7.2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和它等底等高的圆柱的体积是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如果这个圆柱的底面积是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圆柱的高应是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4281" y="2627511"/>
            <a:ext cx="19543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50.24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37984" y="2627510"/>
            <a:ext cx="19543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75.36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35230" y="3429000"/>
            <a:ext cx="195438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50.24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35927" y="4907558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21.6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8349" y="569456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一根长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米的圆柱形木材平均截成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段圆柱后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表面积增加了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471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平方厘米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这时每段木材的体积是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立方厘米。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01450" y="18750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6280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997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594486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168005"/>
              </p:ext>
            </p:extLst>
          </p:nvPr>
        </p:nvGraphicFramePr>
        <p:xfrm>
          <a:off x="871142" y="1861954"/>
          <a:ext cx="10555047" cy="3891145"/>
        </p:xfrm>
        <a:graphic>
          <a:graphicData uri="http://schemas.openxmlformats.org/drawingml/2006/table">
            <a:tbl>
              <a:tblPr firstRow="1" firstCol="1" bandRow="1"/>
              <a:tblGrid>
                <a:gridCol w="1595833"/>
                <a:gridCol w="1304925"/>
                <a:gridCol w="2194782"/>
                <a:gridCol w="2001819"/>
                <a:gridCol w="2001819"/>
                <a:gridCol w="1455869"/>
              </a:tblGrid>
              <a:tr h="707317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底面半径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高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圆柱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圆锥体积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r>
                        <a:rPr lang="en-US" sz="3400" baseline="30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94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侧面积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r>
                        <a:rPr lang="en-US" sz="3400" baseline="30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表面积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cm</a:t>
                      </a:r>
                      <a:r>
                        <a:rPr lang="en-US" sz="3400" baseline="30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体积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cm</a:t>
                      </a:r>
                      <a:r>
                        <a:rPr lang="en-US" sz="3400" baseline="30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997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7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202548" y="4163581"/>
            <a:ext cx="136755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113.04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2344" y="4163580"/>
            <a:ext cx="1383712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169.56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1169" y="4146117"/>
            <a:ext cx="1383712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169.56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04198" y="4136160"/>
            <a:ext cx="116570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56.52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03473" y="4916056"/>
            <a:ext cx="116570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376.8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64863" y="4916055"/>
            <a:ext cx="1383712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602.88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70300" y="4898162"/>
            <a:ext cx="136755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1130.4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02371" y="4925581"/>
            <a:ext cx="116570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376.8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4" y="857251"/>
            <a:ext cx="10807065" cy="206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一块试验田收获的稻谷堆成了圆锥形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它的底面周长是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12.56 m,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高是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3 m,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每立方米稻谷约重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650 kg,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这堆稻谷约重多少千克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229350" y="2399581"/>
                <a:ext cx="4248150" cy="30010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45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a typeface="Cambria Math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3.14×2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×3</a:t>
                </a:r>
              </a:p>
              <a:p>
                <a:pPr lvl="0">
                  <a:lnSpc>
                    <a:spcPct val="145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3.14×4×3</a:t>
                </a:r>
              </a:p>
              <a:p>
                <a:pPr lvl="0">
                  <a:lnSpc>
                    <a:spcPct val="145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12.56(m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9350" y="2399581"/>
                <a:ext cx="4248150" cy="3001078"/>
              </a:xfrm>
              <a:prstGeom prst="rect">
                <a:avLst/>
              </a:prstGeom>
              <a:blipFill rotWithShape="1">
                <a:blip r:embed="rId4"/>
                <a:stretch>
                  <a:fillRect l="-4017" b="-3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2152649" y="2833674"/>
            <a:ext cx="4181476" cy="2132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 12.56÷3.14÷2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=4÷2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=2(m)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8122" y="5052999"/>
            <a:ext cx="9067800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12.56×650=8164(kg)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这堆稻谷约重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8164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千克。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243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方正仿宋_GBK</vt:lpstr>
      <vt:lpstr>方正小标宋_GBK</vt:lpstr>
      <vt:lpstr>方正隶变_GBK</vt:lpstr>
      <vt:lpstr>Cambria Math</vt:lpstr>
      <vt:lpstr>方正魏碑_GBK</vt:lpstr>
      <vt:lpstr>方正大标宋简体</vt:lpstr>
      <vt:lpstr>Times New Roman</vt:lpstr>
      <vt:lpstr>Calibri</vt:lpstr>
      <vt:lpstr>方正大标宋_GBK</vt:lpstr>
      <vt:lpstr>微软雅黑</vt:lpstr>
      <vt:lpstr>汉仪雅酷黑 95W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2026-03-14T06:08:44Z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