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方正隶变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仿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书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35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面的旋转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05" y="861094"/>
            <a:ext cx="95263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在下图中标出圆柱和圆锥各部分的名称。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4" y="1968152"/>
            <a:ext cx="5021989" cy="28615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58209" y="190130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effectLst/>
                <a:latin typeface="方正仿宋_GBK" pitchFamily="65" charset="-122"/>
                <a:ea typeface="方正仿宋_GBK" pitchFamily="65" charset="-122"/>
                <a:cs typeface="Times New Roman"/>
              </a:rPr>
              <a:t>底面</a:t>
            </a:r>
            <a:endParaRPr lang="zh-CN" altLang="en-US" sz="3400" b="1" dirty="0">
              <a:solidFill>
                <a:srgbClr val="E72582"/>
              </a:solidFill>
              <a:effectLst/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1775" y="309114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effectLst/>
                <a:latin typeface="方正仿宋_GBK" pitchFamily="65" charset="-122"/>
                <a:ea typeface="方正仿宋_GBK" pitchFamily="65" charset="-122"/>
                <a:cs typeface="Times New Roman"/>
              </a:rPr>
              <a:t>侧面</a:t>
            </a:r>
            <a:endParaRPr lang="zh-CN" altLang="en-US" sz="3400" b="1" dirty="0">
              <a:solidFill>
                <a:srgbClr val="E72582"/>
              </a:solidFill>
              <a:effectLst/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8127" y="3091144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effectLst/>
                <a:latin typeface="方正仿宋_GBK" pitchFamily="65" charset="-122"/>
                <a:ea typeface="方正仿宋_GBK" pitchFamily="65" charset="-122"/>
                <a:cs typeface="Times New Roman"/>
              </a:rPr>
              <a:t>高</a:t>
            </a:r>
            <a:endParaRPr lang="zh-CN" altLang="en-US" sz="3400" b="1" dirty="0">
              <a:solidFill>
                <a:srgbClr val="E72582"/>
              </a:solidFill>
              <a:effectLst/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8209" y="428255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effectLst/>
                <a:latin typeface="方正仿宋_GBK" pitchFamily="65" charset="-122"/>
                <a:ea typeface="方正仿宋_GBK" pitchFamily="65" charset="-122"/>
                <a:cs typeface="Times New Roman"/>
              </a:rPr>
              <a:t>底面</a:t>
            </a:r>
            <a:endParaRPr lang="zh-CN" altLang="en-US" sz="3400" b="1" dirty="0">
              <a:solidFill>
                <a:srgbClr val="E72582"/>
              </a:solidFill>
              <a:effectLst/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pic>
        <p:nvPicPr>
          <p:cNvPr id="12" name="image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13487" y="1968151"/>
            <a:ext cx="5060825" cy="301342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154084" y="2053708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effectLst/>
                <a:latin typeface="方正仿宋_GBK" pitchFamily="65" charset="-122"/>
                <a:ea typeface="方正仿宋_GBK" pitchFamily="65" charset="-122"/>
                <a:cs typeface="Times New Roman"/>
              </a:rPr>
              <a:t>顶点</a:t>
            </a:r>
            <a:endParaRPr lang="zh-CN" altLang="en-US" sz="3400" b="1" dirty="0">
              <a:solidFill>
                <a:srgbClr val="E72582"/>
              </a:solidFill>
              <a:effectLst/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92868" y="436602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effectLst/>
                <a:latin typeface="方正仿宋_GBK" pitchFamily="65" charset="-122"/>
                <a:ea typeface="方正仿宋_GBK" pitchFamily="65" charset="-122"/>
                <a:cs typeface="Times New Roman"/>
              </a:rPr>
              <a:t>底面</a:t>
            </a:r>
            <a:endParaRPr lang="zh-CN" altLang="en-US" sz="3400" b="1" dirty="0">
              <a:solidFill>
                <a:srgbClr val="E72582"/>
              </a:solidFill>
              <a:effectLst/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44375" y="309114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effectLst/>
                <a:latin typeface="方正仿宋_GBK" pitchFamily="65" charset="-122"/>
                <a:ea typeface="方正仿宋_GBK" pitchFamily="65" charset="-122"/>
                <a:cs typeface="Times New Roman"/>
              </a:rPr>
              <a:t>侧面</a:t>
            </a:r>
            <a:endParaRPr lang="zh-CN" altLang="en-US" sz="3400" b="1" dirty="0">
              <a:solidFill>
                <a:srgbClr val="E72582"/>
              </a:solidFill>
              <a:effectLst/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83091" y="3121223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effectLst/>
                <a:latin typeface="方正仿宋_GBK" pitchFamily="65" charset="-122"/>
                <a:ea typeface="方正仿宋_GBK" pitchFamily="65" charset="-122"/>
                <a:cs typeface="Times New Roman"/>
              </a:rPr>
              <a:t>高</a:t>
            </a:r>
            <a:endParaRPr lang="zh-CN" altLang="en-US" sz="3400" b="1" dirty="0">
              <a:solidFill>
                <a:srgbClr val="E72582"/>
              </a:solidFill>
              <a:effectLst/>
              <a:latin typeface="方正仿宋_GBK" pitchFamily="65" charset="-122"/>
              <a:ea typeface="方正仿宋_GBK" pitchFamily="65" charset="-122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6" y="1047750"/>
            <a:ext cx="10635614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圆柱有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条高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圆锥有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条高。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0175" y="12807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>
                <a:solidFill>
                  <a:srgbClr val="E72582"/>
                </a:solidFill>
                <a:latin typeface="方正仿宋_GBK"/>
                <a:ea typeface="方正仿宋_GBK"/>
                <a:cs typeface="Times New Roman"/>
              </a:rPr>
              <a:t>无数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51963" y="12426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14400"/>
            <a:ext cx="108356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3. 4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名同学分别测量圆柱和圆锥的高的方法如下图。圆柱的高是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圆锥的高是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865" y="2896235"/>
            <a:ext cx="10473186" cy="25044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665688" y="189277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75738" y="189277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5"/>
            <a:ext cx="107632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en-US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如右图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把圆柱切开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得到的切面的形状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是</a:t>
            </a:r>
            <a:endParaRPr lang="en-US" altLang="zh-CN" sz="3400" dirty="0" smtClean="0"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2620" y="1859130"/>
            <a:ext cx="1501139" cy="1723857"/>
          </a:xfrm>
          <a:prstGeom prst="rect">
            <a:avLst/>
          </a:prstGeom>
        </p:spPr>
      </p:pic>
      <p:pic>
        <p:nvPicPr>
          <p:cNvPr id="9" name="image15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953" y="3787949"/>
            <a:ext cx="10914962" cy="14277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35068" y="26084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71525" y="1038225"/>
            <a:ext cx="106489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下面的物品中是圆柱的是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 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58695" y="124268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8015" y="2170429"/>
            <a:ext cx="10497133" cy="14395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1047750"/>
            <a:ext cx="10835639" cy="1589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下面的图形中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沿着右边直线旋转能得到圆锥的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是</a:t>
            </a:r>
            <a:endParaRPr lang="en-US" altLang="zh-CN" sz="3400" dirty="0" smtClean="0">
              <a:latin typeface="方正书宋_GBK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en-US" sz="3400" dirty="0" smtClean="0">
                <a:latin typeface="方正书宋_GBK"/>
                <a:ea typeface="方正书宋_GBK"/>
                <a:cs typeface="Times New Roman"/>
              </a:rPr>
              <a:t>               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en-US" sz="3400" dirty="0">
                <a:latin typeface="方正书宋_GBK"/>
                <a:ea typeface="方正书宋_GBK"/>
                <a:cs typeface="Times New Roman"/>
              </a:rPr>
              <a:t>。</a:t>
            </a:r>
            <a:endParaRPr lang="zh-CN" altLang="en-US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0443" y="20941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8" name="image17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865" y="3029901"/>
            <a:ext cx="10718257" cy="13515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211</Words>
  <Application>Microsoft Office PowerPoint</Application>
  <PresentationFormat>自定义</PresentationFormat>
  <Paragraphs>45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方正隶变_GBK</vt:lpstr>
      <vt:lpstr>方正大标宋简体</vt:lpstr>
      <vt:lpstr>汉仪雅酷黑 95W</vt:lpstr>
      <vt:lpstr>方正仿宋_GBK</vt:lpstr>
      <vt:lpstr>Times New Roman</vt:lpstr>
      <vt:lpstr>Calibri</vt:lpstr>
      <vt:lpstr>微软雅黑</vt:lpstr>
      <vt:lpstr>方正书宋_GBK</vt:lpstr>
      <vt:lpstr>方正大标宋_GBK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237</cp:revision>
  <dcterms:created xsi:type="dcterms:W3CDTF">2019-06-19T02:08:00Z</dcterms:created>
  <dcterms:modified xsi:type="dcterms:W3CDTF">2026-02-24T07:00:14Z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