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1" r:id="rId5"/>
    <p:sldId id="528" r:id="rId6"/>
    <p:sldId id="530" r:id="rId7"/>
    <p:sldId id="511" r:id="rId8"/>
    <p:sldId id="427" r:id="rId9"/>
  </p:sldIdLst>
  <p:sldSz cx="12192000" cy="6858000"/>
  <p:notesSz cx="6858000" cy="9144000"/>
  <p:embeddedFontLst>
    <p:embeddedFont>
      <p:font typeface="微软雅黑" panose="020B0503020204020204" pitchFamily="34" charset="-122"/>
      <p:regular r:id="rId10"/>
      <p:bold r:id="rId11"/>
    </p:embeddedFont>
    <p:embeddedFont>
      <p:font typeface="方正仿宋_GBK" panose="03000509000000000000" pitchFamily="65" charset="-122"/>
      <p:regular r:id="rId12"/>
    </p:embeddedFont>
    <p:embeddedFont>
      <p:font typeface="方正小标宋_GBK" panose="03000509000000000000" pitchFamily="65" charset="-122"/>
      <p:regular r:id="rId13"/>
    </p:embeddedFont>
    <p:embeddedFont>
      <p:font typeface="方正隶变_GBK" panose="03000509000000000000" pitchFamily="65" charset="-122"/>
      <p:regular r:id="rId14"/>
    </p:embeddedFont>
    <p:embeddedFont>
      <p:font typeface="Cambria Math" panose="02040503050406030204" pitchFamily="18" charset="0"/>
      <p:regular r:id="rId15"/>
    </p:embeddedFont>
    <p:embeddedFont>
      <p:font typeface="方正大标宋简体" panose="02010600030101010101" charset="-122"/>
      <p:regular r:id="rId16"/>
    </p:embeddedFont>
    <p:embeddedFont>
      <p:font typeface="方正黑体_GBK" panose="03000509000000000000" pitchFamily="65" charset="-122"/>
      <p:regular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方正大标宋_GBK" panose="03000509000000000000" pitchFamily="65" charset="-122"/>
      <p:regular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commentAuthors" Target="commentAuthor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tiff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12.png"/><Relationship Id="rId4" Type="http://schemas.openxmlformats.org/officeDocument/2006/relationships/image" Target="../media/image11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16.TIF"/><Relationship Id="rId4" Type="http://schemas.openxmlformats.org/officeDocument/2006/relationships/image" Target="../media/image15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比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例的认识（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）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3" name="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68358"/>
            <a:ext cx="4550410" cy="73342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/>
              <p:nvPr/>
            </p:nvSpPr>
            <p:spPr>
              <a:xfrm>
                <a:off x="592772" y="1732363"/>
                <a:ext cx="11006455" cy="49916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  <a:spcAft>
                    <a:spcPts val="0"/>
                  </a:spcAft>
                </a:pPr>
                <a:r>
                  <a:rPr lang="zh-CN" altLang="zh-CN" sz="3400" dirty="0" smtClean="0">
                    <a:latin typeface="Times New Roman" panose="02020603050405020304" pitchFamily="18" charset="0"/>
                    <a:ea typeface="方正黑体_GBK" panose="03000509000000000000" pitchFamily="65" charset="-122"/>
                    <a:cs typeface="Times New Roman" panose="02020603050405020304" pitchFamily="18" charset="0"/>
                  </a:rPr>
                  <a:t>一、填空题。</a:t>
                </a:r>
                <a:endParaRPr lang="zh-CN" altLang="zh-CN" sz="34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1.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像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zh-CN" altLang="zh-CN" sz="3400" dirty="0">
                    <a:effectLst/>
                    <a:latin typeface="Calibri" panose="020F0502020204030204" pitchFamily="34" charset="0"/>
                    <a:ea typeface="宋体" panose="02010600030101010101" pitchFamily="2" charset="-122"/>
                    <a:cs typeface="宋体" panose="02010600030101010101" pitchFamily="2" charset="-122"/>
                  </a:rPr>
                  <a:t>∶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5=(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400" dirty="0">
                    <a:effectLst/>
                    <a:latin typeface="Calibri" panose="020F0502020204030204" pitchFamily="34" charset="0"/>
                    <a:ea typeface="宋体" panose="02010600030101010101" pitchFamily="2" charset="-122"/>
                    <a:cs typeface="宋体" panose="02010600030101010101" pitchFamily="2" charset="-122"/>
                  </a:rPr>
                  <a:t>∶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这样表示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       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的式子叫作比例。</a:t>
                </a:r>
                <a:endParaRPr lang="zh-CN" altLang="zh-CN" sz="34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2. 12</a:t>
                </a:r>
                <a:r>
                  <a:rPr lang="zh-CN" altLang="zh-CN" sz="3400" dirty="0">
                    <a:effectLst/>
                    <a:latin typeface="Calibri" panose="020F0502020204030204" pitchFamily="34" charset="0"/>
                    <a:ea typeface="宋体" panose="02010600030101010101" pitchFamily="2" charset="-122"/>
                    <a:cs typeface="宋体" panose="02010600030101010101" pitchFamily="2" charset="-122"/>
                  </a:rPr>
                  <a:t>∶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16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的比值是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),0.6</a:t>
                </a:r>
                <a:r>
                  <a:rPr lang="zh-CN" altLang="zh-CN" sz="3400" dirty="0">
                    <a:effectLst/>
                    <a:latin typeface="Calibri" panose="020F0502020204030204" pitchFamily="34" charset="0"/>
                    <a:ea typeface="宋体" panose="02010600030101010101" pitchFamily="2" charset="-122"/>
                    <a:cs typeface="宋体" panose="02010600030101010101" pitchFamily="2" charset="-122"/>
                  </a:rPr>
                  <a:t>∶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0.8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的比值是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它们的比值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            ),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组成的比例可以写成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     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也可以写成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　</m:t>
                        </m:r>
                        <m:r>
                          <a:rPr lang="en-US" altLang="zh-CN" sz="3400" b="0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      </m:t>
                        </m:r>
                        <m: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　</m:t>
                        </m:r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　</m:t>
                        </m:r>
                        <m:r>
                          <a:rPr lang="en-US" altLang="zh-CN" sz="3400" b="0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      </m:t>
                        </m:r>
                        <m: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　</m:t>
                        </m:r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　</m:t>
                        </m:r>
                        <m:r>
                          <a:rPr lang="en-US" altLang="zh-CN" sz="3400" b="0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         </m:t>
                        </m:r>
                        <m: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　</m:t>
                        </m:r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　</m:t>
                        </m:r>
                        <m:r>
                          <a:rPr lang="en-US" altLang="zh-CN" sz="3400" b="0" i="1" smtClean="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          </m:t>
                        </m:r>
                        <m: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　</m:t>
                        </m:r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lang="zh-CN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。</a:t>
                </a:r>
                <a:endParaRPr lang="zh-CN" altLang="zh-CN" sz="34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2772" y="1732363"/>
                <a:ext cx="11006455" cy="4991688"/>
              </a:xfrm>
              <a:prstGeom prst="rect">
                <a:avLst/>
              </a:prstGeom>
              <a:blipFill rotWithShape="0">
                <a:blip r:embed="rId5"/>
                <a:stretch>
                  <a:fillRect l="-1550" t="-611" r="-16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矩形 2"/>
          <p:cNvSpPr/>
          <p:nvPr/>
        </p:nvSpPr>
        <p:spPr>
          <a:xfrm>
            <a:off x="3085590" y="240523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613693" y="2443882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两个比相等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4781596" y="3414802"/>
                <a:ext cx="548548" cy="10718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400" i="1" smtClean="0">
                              <a:solidFill>
                                <a:srgbClr val="E72582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altLang="zh-CN" sz="3400">
                              <a:solidFill>
                                <a:srgbClr val="E72582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3400">
                              <a:solidFill>
                                <a:srgbClr val="E72582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zh-CN" altLang="en-US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81596" y="3414802"/>
                <a:ext cx="548548" cy="1071832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/>
              <p:nvPr/>
            </p:nvSpPr>
            <p:spPr>
              <a:xfrm>
                <a:off x="9704169" y="3414802"/>
                <a:ext cx="548548" cy="10718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400" i="1" smtClean="0">
                              <a:solidFill>
                                <a:srgbClr val="E72582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altLang="zh-CN" sz="3400">
                              <a:solidFill>
                                <a:srgbClr val="E72582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3400">
                              <a:solidFill>
                                <a:srgbClr val="E72582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zh-CN" altLang="en-US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04169" y="3414802"/>
                <a:ext cx="548548" cy="1071832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矩形 10"/>
          <p:cNvSpPr/>
          <p:nvPr/>
        </p:nvSpPr>
        <p:spPr>
          <a:xfrm>
            <a:off x="2734447" y="456464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相等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131462" y="4564641"/>
            <a:ext cx="314541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16=0.6</a:t>
            </a:r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0.8</a:t>
            </a:r>
            <a:endParaRPr lang="zh-CN" altLang="en-US" dirty="0">
              <a:solidFill>
                <a:srgbClr val="E72582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矩形 13"/>
              <p:cNvSpPr/>
              <p:nvPr/>
            </p:nvSpPr>
            <p:spPr>
              <a:xfrm>
                <a:off x="3190412" y="5519408"/>
                <a:ext cx="790601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3400" smtClean="0">
                          <a:solidFill>
                            <a:srgbClr val="E72582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m:t>12</m:t>
                      </m:r>
                    </m:oMath>
                  </m:oMathPara>
                </a14:m>
                <a:endParaRPr lang="zh-CN" altLang="en-US" sz="3400" dirty="0">
                  <a:solidFill>
                    <a:srgbClr val="E72582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4" name="矩形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90412" y="5519408"/>
                <a:ext cx="790601" cy="615553"/>
              </a:xfrm>
              <a:prstGeom prst="rect">
                <a:avLst/>
              </a:prstGeom>
              <a:blipFill rotWithShape="0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矩形 14"/>
              <p:cNvSpPr/>
              <p:nvPr/>
            </p:nvSpPr>
            <p:spPr>
              <a:xfrm>
                <a:off x="3190412" y="6071477"/>
                <a:ext cx="790601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3400" smtClean="0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m:t>16</m:t>
                      </m:r>
                    </m:oMath>
                  </m:oMathPara>
                </a14:m>
                <a:endParaRPr lang="zh-CN" altLang="en-US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5" name="矩形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90412" y="6071477"/>
                <a:ext cx="790601" cy="615553"/>
              </a:xfrm>
              <a:prstGeom prst="rect">
                <a:avLst/>
              </a:prstGeom>
              <a:blipFill rotWithShape="0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矩形 17"/>
          <p:cNvSpPr/>
          <p:nvPr/>
        </p:nvSpPr>
        <p:spPr>
          <a:xfrm>
            <a:off x="5131209" y="5519408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0.6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131209" y="6054224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0.8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9" grpId="0"/>
      <p:bldP spid="10" grpId="0"/>
      <p:bldP spid="11" grpId="0"/>
      <p:bldP spid="12" grpId="0"/>
      <p:bldP spid="14" grpId="0"/>
      <p:bldP spid="15" grpId="0"/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586595" y="841079"/>
                <a:ext cx="10765767" cy="471795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20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3.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写出一个比值是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的两个比组成比例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</a:p>
              <a:p>
                <a:pPr>
                  <a:lnSpc>
                    <a:spcPct val="20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)</a:t>
                </a:r>
                <a:r>
                  <a:rPr lang="zh-CN" altLang="zh-CN" sz="3400" dirty="0">
                    <a:effectLst/>
                    <a:latin typeface="Calibri" panose="020F0502020204030204" pitchFamily="34" charset="0"/>
                    <a:ea typeface="宋体" panose="02010600030101010101" pitchFamily="2" charset="-122"/>
                    <a:cs typeface="宋体" panose="02010600030101010101" pitchFamily="2" charset="-122"/>
                  </a:rPr>
                  <a:t>∶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)=(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400" dirty="0">
                    <a:effectLst/>
                    <a:latin typeface="Calibri" panose="020F0502020204030204" pitchFamily="34" charset="0"/>
                    <a:ea typeface="宋体" panose="02010600030101010101" pitchFamily="2" charset="-122"/>
                    <a:cs typeface="宋体" panose="02010600030101010101" pitchFamily="2" charset="-122"/>
                  </a:rPr>
                  <a:t>∶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。</a:t>
                </a:r>
                <a:endParaRPr lang="zh-CN" altLang="zh-CN" sz="34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20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4. 24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的因数有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              )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个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从中选出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个数组成一个比例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</a:p>
              <a:p>
                <a:pPr>
                  <a:lnSpc>
                    <a:spcPct val="20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             )</a:t>
                </a:r>
                <a:r>
                  <a:rPr lang="zh-CN" altLang="zh-CN" sz="3400" dirty="0">
                    <a:effectLst/>
                    <a:latin typeface="Calibri" panose="020F0502020204030204" pitchFamily="34" charset="0"/>
                    <a:ea typeface="宋体" panose="02010600030101010101" pitchFamily="2" charset="-122"/>
                    <a:cs typeface="宋体" panose="02010600030101010101" pitchFamily="2" charset="-122"/>
                  </a:rPr>
                  <a:t>∶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             )=(              )</a:t>
                </a:r>
                <a:r>
                  <a:rPr lang="zh-CN" altLang="zh-CN" sz="3400" dirty="0">
                    <a:effectLst/>
                    <a:latin typeface="Calibri" panose="020F0502020204030204" pitchFamily="34" charset="0"/>
                    <a:ea typeface="宋体" panose="02010600030101010101" pitchFamily="2" charset="-122"/>
                    <a:cs typeface="宋体" panose="02010600030101010101" pitchFamily="2" charset="-122"/>
                  </a:rPr>
                  <a:t>∶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               )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。</a:t>
                </a:r>
                <a:endParaRPr lang="zh-CN" altLang="zh-CN" sz="34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6595" y="841079"/>
                <a:ext cx="10765767" cy="4717958"/>
              </a:xfrm>
              <a:prstGeom prst="rect">
                <a:avLst/>
              </a:prstGeom>
              <a:blipFill rotWithShape="0">
                <a:blip r:embed="rId4"/>
                <a:stretch>
                  <a:fillRect l="-1586" r="-510" b="-2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矩形 7"/>
          <p:cNvSpPr/>
          <p:nvPr/>
        </p:nvSpPr>
        <p:spPr>
          <a:xfrm>
            <a:off x="1365136" y="2735198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447899" y="271578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698345" y="271578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107181" y="269637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979599" y="3733700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361211" y="4812002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447898" y="4783970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333248" y="4764564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594067" y="4783970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0786517" cy="4869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</a:t>
            </a:r>
            <a:r>
              <a:rPr lang="zh-CN" altLang="zh-CN" sz="3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笑笑为了布置教室</a:t>
            </a:r>
            <a:r>
              <a:rPr lang="en-US" altLang="zh-CN" sz="3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剪了三张大小不同的长方形剪纸。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endParaRPr lang="en-US" altLang="zh-CN" sz="3200" dirty="0" smtClean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写出每张剪纸长和宽的比</a:t>
            </a:r>
            <a:r>
              <a:rPr lang="en-US" altLang="zh-CN" sz="3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并算出比值。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endParaRPr lang="en-US" altLang="zh-CN" sz="3200" dirty="0" smtClean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选出其中的两个比组成比例</a:t>
            </a:r>
            <a:r>
              <a:rPr lang="zh-CN" altLang="zh-CN" sz="32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5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657253" y="1596847"/>
            <a:ext cx="6399817" cy="161592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761999" y="3985219"/>
                <a:ext cx="9244642" cy="7887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3200" dirty="0" smtClean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15</a:t>
                </a:r>
                <a:r>
                  <a:rPr lang="zh-CN" altLang="zh-CN" sz="3200" dirty="0">
                    <a:solidFill>
                      <a:srgbClr val="E72582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宋体" panose="02010600030101010101" pitchFamily="2" charset="-122"/>
                  </a:rPr>
                  <a:t>∶</a:t>
                </a:r>
                <a:r>
                  <a:rPr lang="en-US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18</a:t>
                </a:r>
                <a:r>
                  <a:rPr lang="zh-CN" altLang="zh-CN" sz="3200" dirty="0">
                    <a:solidFill>
                      <a:srgbClr val="E72582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宋体" panose="02010600030101010101" pitchFamily="2" charset="-122"/>
                  </a:rPr>
                  <a:t>∶</a:t>
                </a:r>
                <a:r>
                  <a:rPr lang="en-US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en-US" altLang="zh-CN" sz="3200">
                        <a:solidFill>
                          <a:srgbClr val="E72582"/>
                        </a:solidFill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m:t>  </m:t>
                    </m:r>
                  </m:oMath>
                </a14:m>
                <a:r>
                  <a:rPr lang="en-US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24</a:t>
                </a:r>
                <a:r>
                  <a:rPr lang="zh-CN" altLang="zh-CN" sz="3200" dirty="0">
                    <a:solidFill>
                      <a:srgbClr val="E72582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宋体" panose="02010600030101010101" pitchFamily="2" charset="-122"/>
                  </a:rPr>
                  <a:t>∶</a:t>
                </a:r>
                <a:r>
                  <a:rPr lang="en-US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16=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1999" y="3985219"/>
                <a:ext cx="9244642" cy="788742"/>
              </a:xfrm>
              <a:prstGeom prst="rect">
                <a:avLst/>
              </a:prstGeom>
              <a:blipFill rotWithShape="0">
                <a:blip r:embed="rId5"/>
                <a:stretch>
                  <a:fillRect l="-1648" b="-116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矩形 9"/>
          <p:cNvSpPr/>
          <p:nvPr/>
        </p:nvSpPr>
        <p:spPr>
          <a:xfrm>
            <a:off x="956865" y="5621512"/>
            <a:ext cx="2765501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zh-CN" altLang="zh-CN" sz="32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10=18</a:t>
            </a:r>
            <a:r>
              <a:rPr lang="zh-CN" altLang="zh-CN" sz="32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endParaRPr lang="zh-CN" altLang="zh-CN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505459" y="861095"/>
                <a:ext cx="11006455" cy="578639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dirty="0">
                    <a:latin typeface="Times New Roman" panose="02020603050405020304" pitchFamily="18" charset="0"/>
                    <a:ea typeface="方正黑体_GBK" panose="03000509000000000000" pitchFamily="65" charset="-122"/>
                    <a:cs typeface="Times New Roman" panose="02020603050405020304" pitchFamily="18" charset="0"/>
                  </a:rPr>
                  <a:t>三、反复比较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方正黑体_GBK" panose="03000509000000000000" pitchFamily="65" charset="-122"/>
                    <a:cs typeface="Times New Roman" panose="02020603050405020304" pitchFamily="18" charset="0"/>
                  </a:rPr>
                  <a:t>准确选择。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把正确答案的序号填在括号里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4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1.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下面的三组数中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可以组成比例的是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。</a:t>
                </a:r>
                <a:endParaRPr lang="zh-CN" altLang="zh-CN" sz="34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A.20</a:t>
                </a:r>
                <a:r>
                  <a:rPr lang="zh-CN" altLang="zh-CN" sz="3400" dirty="0">
                    <a:effectLst/>
                    <a:latin typeface="Calibri" panose="020F0502020204030204" pitchFamily="34" charset="0"/>
                    <a:ea typeface="宋体" panose="02010600030101010101" pitchFamily="2" charset="-122"/>
                    <a:cs typeface="宋体" panose="02010600030101010101" pitchFamily="2" charset="-122"/>
                  </a:rPr>
                  <a:t>∶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30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和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32</a:t>
                </a:r>
                <a:r>
                  <a:rPr lang="zh-CN" altLang="zh-CN" sz="3400" dirty="0">
                    <a:effectLst/>
                    <a:latin typeface="Calibri" panose="020F0502020204030204" pitchFamily="34" charset="0"/>
                    <a:ea typeface="宋体" panose="02010600030101010101" pitchFamily="2" charset="-122"/>
                    <a:cs typeface="宋体" panose="02010600030101010101" pitchFamily="2" charset="-122"/>
                  </a:rPr>
                  <a:t>∶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48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B.1.8</a:t>
                </a:r>
                <a:r>
                  <a:rPr lang="zh-CN" altLang="zh-CN" sz="3400" dirty="0">
                    <a:effectLst/>
                    <a:latin typeface="Calibri" panose="020F0502020204030204" pitchFamily="34" charset="0"/>
                    <a:ea typeface="宋体" panose="02010600030101010101" pitchFamily="2" charset="-122"/>
                    <a:cs typeface="宋体" panose="02010600030101010101" pitchFamily="2" charset="-122"/>
                  </a:rPr>
                  <a:t>∶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2.1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Calibri" panose="020F0502020204030204" pitchFamily="34" charset="0"/>
                    <a:ea typeface="宋体" panose="02010600030101010101" pitchFamily="2" charset="-122"/>
                    <a:cs typeface="宋体" panose="02010600030101010101" pitchFamily="2" charset="-122"/>
                  </a:rPr>
                  <a:t>∶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endParaRPr lang="en-US" altLang="zh-CN" sz="3400" dirty="0" smtClean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Calibri" panose="020F0502020204030204" pitchFamily="34" charset="0"/>
                    <a:ea typeface="宋体" panose="02010600030101010101" pitchFamily="2" charset="-122"/>
                    <a:cs typeface="宋体" panose="02010600030101010101" pitchFamily="2" charset="-122"/>
                  </a:rPr>
                  <a:t>∶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和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:r>
                  <a:rPr lang="zh-CN" altLang="zh-CN" sz="3400" dirty="0">
                    <a:effectLst/>
                    <a:latin typeface="Calibri" panose="020F0502020204030204" pitchFamily="34" charset="0"/>
                    <a:ea typeface="宋体" panose="02010600030101010101" pitchFamily="2" charset="-122"/>
                    <a:cs typeface="宋体" panose="02010600030101010101" pitchFamily="2" charset="-122"/>
                  </a:rPr>
                  <a:t>∶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D.1.5</a:t>
                </a:r>
                <a:r>
                  <a:rPr lang="zh-CN" altLang="zh-CN" sz="3400" dirty="0">
                    <a:effectLst/>
                    <a:latin typeface="Calibri" panose="020F0502020204030204" pitchFamily="34" charset="0"/>
                    <a:ea typeface="宋体" panose="02010600030101010101" pitchFamily="2" charset="-122"/>
                    <a:cs typeface="宋体" panose="02010600030101010101" pitchFamily="2" charset="-122"/>
                  </a:rPr>
                  <a:t>∶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6=3</a:t>
                </a:r>
                <a:r>
                  <a:rPr lang="zh-CN" altLang="zh-CN" sz="3400" dirty="0">
                    <a:effectLst/>
                    <a:latin typeface="Calibri" panose="020F0502020204030204" pitchFamily="34" charset="0"/>
                    <a:ea typeface="宋体" panose="02010600030101010101" pitchFamily="2" charset="-122"/>
                    <a:cs typeface="宋体" panose="02010600030101010101" pitchFamily="2" charset="-122"/>
                  </a:rPr>
                  <a:t>∶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1.2</a:t>
                </a:r>
                <a:endParaRPr lang="zh-CN" altLang="zh-CN" sz="34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2.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能与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Calibri" panose="020F0502020204030204" pitchFamily="34" charset="0"/>
                    <a:ea typeface="宋体" panose="02010600030101010101" pitchFamily="2" charset="-122"/>
                    <a:cs typeface="宋体" panose="02010600030101010101" pitchFamily="2" charset="-122"/>
                  </a:rPr>
                  <a:t>∶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组成比例的比是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。</a:t>
                </a:r>
                <a:endParaRPr lang="zh-CN" altLang="zh-CN" sz="34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A.3</a:t>
                </a:r>
                <a:r>
                  <a:rPr lang="zh-CN" altLang="zh-CN" sz="3400" dirty="0">
                    <a:effectLst/>
                    <a:latin typeface="Calibri" panose="020F0502020204030204" pitchFamily="34" charset="0"/>
                    <a:ea typeface="宋体" panose="02010600030101010101" pitchFamily="2" charset="-122"/>
                    <a:cs typeface="宋体" panose="02010600030101010101" pitchFamily="2" charset="-122"/>
                  </a:rPr>
                  <a:t>∶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	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B.4</a:t>
                </a:r>
                <a:r>
                  <a:rPr lang="zh-CN" altLang="zh-CN" sz="3400" dirty="0">
                    <a:effectLst/>
                    <a:latin typeface="Calibri" panose="020F0502020204030204" pitchFamily="34" charset="0"/>
                    <a:ea typeface="宋体" panose="02010600030101010101" pitchFamily="2" charset="-122"/>
                    <a:cs typeface="宋体" panose="02010600030101010101" pitchFamily="2" charset="-122"/>
                  </a:rPr>
                  <a:t>∶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	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C.1</a:t>
                </a:r>
                <a:r>
                  <a:rPr lang="zh-CN" altLang="zh-CN" sz="3400" dirty="0">
                    <a:effectLst/>
                    <a:latin typeface="Calibri" panose="020F0502020204030204" pitchFamily="34" charset="0"/>
                    <a:ea typeface="宋体" panose="02010600030101010101" pitchFamily="2" charset="-122"/>
                    <a:cs typeface="宋体" panose="02010600030101010101" pitchFamily="2" charset="-122"/>
                  </a:rPr>
                  <a:t>∶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	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D.1</a:t>
                </a:r>
                <a:r>
                  <a:rPr lang="zh-CN" altLang="zh-CN" sz="3400" dirty="0">
                    <a:effectLst/>
                    <a:latin typeface="Calibri" panose="020F0502020204030204" pitchFamily="34" charset="0"/>
                    <a:ea typeface="宋体" panose="02010600030101010101" pitchFamily="2" charset="-122"/>
                    <a:cs typeface="宋体" panose="02010600030101010101" pitchFamily="2" charset="-122"/>
                  </a:rPr>
                  <a:t>∶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endParaRPr lang="zh-CN" altLang="zh-CN" sz="34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459" y="861095"/>
                <a:ext cx="11006455" cy="5786392"/>
              </a:xfrm>
              <a:prstGeom prst="rect">
                <a:avLst/>
              </a:prstGeom>
              <a:blipFill rotWithShape="0">
                <a:blip r:embed="rId4"/>
                <a:stretch>
                  <a:fillRect l="-1551" r="-1163" b="-12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/>
          <p:cNvSpPr/>
          <p:nvPr/>
        </p:nvSpPr>
        <p:spPr>
          <a:xfrm>
            <a:off x="8408618" y="182726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514203" y="493277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58549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505459" y="861095"/>
                <a:ext cx="11006455" cy="20020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 3</a:t>
                </a:r>
                <a:r>
                  <a:rPr lang="zh-CN" altLang="zh-CN" sz="3400" dirty="0">
                    <a:effectLst/>
                    <a:latin typeface="Calibri" panose="020F0502020204030204" pitchFamily="34" charset="0"/>
                    <a:ea typeface="宋体" panose="02010600030101010101" pitchFamily="2" charset="-122"/>
                    <a:cs typeface="宋体" panose="02010600030101010101" pitchFamily="2" charset="-122"/>
                  </a:rPr>
                  <a:t>∶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5=6</a:t>
                </a:r>
                <a:r>
                  <a:rPr lang="zh-CN" altLang="zh-CN" sz="3400" dirty="0">
                    <a:effectLst/>
                    <a:latin typeface="Calibri" panose="020F0502020204030204" pitchFamily="34" charset="0"/>
                    <a:ea typeface="宋体" panose="02010600030101010101" pitchFamily="2" charset="-122"/>
                    <a:cs typeface="宋体" panose="02010600030101010101" pitchFamily="2" charset="-122"/>
                  </a:rPr>
                  <a:t>∶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也可以写成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。</a:t>
                </a:r>
                <a:endParaRPr lang="zh-CN" altLang="zh-CN" sz="34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B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6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C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D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6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10</m:t>
                        </m:r>
                      </m:den>
                    </m:f>
                  </m:oMath>
                </a14:m>
                <a:endParaRPr lang="zh-CN" altLang="zh-CN" sz="34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459" y="861095"/>
                <a:ext cx="11006455" cy="2002087"/>
              </a:xfrm>
              <a:prstGeom prst="rect">
                <a:avLst/>
              </a:prstGeom>
              <a:blipFill rotWithShape="0">
                <a:blip r:embed="rId4"/>
                <a:stretch>
                  <a:fillRect l="-15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/>
          <p:cNvSpPr/>
          <p:nvPr/>
        </p:nvSpPr>
        <p:spPr>
          <a:xfrm>
            <a:off x="6346904" y="106660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1972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6" name="image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240" y="959485"/>
            <a:ext cx="4382770" cy="8058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2860" y="1771563"/>
            <a:ext cx="8850702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下图中的数可以组成几组比例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试着写出来</a:t>
            </a:r>
            <a:r>
              <a:rPr lang="zh-CN" altLang="zh-CN" sz="34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en-US" altLang="zh-CN" sz="3400" dirty="0" smtClean="0">
              <a:latin typeface="Times New Roman" panose="02020603050405020304" pitchFamily="18" charset="0"/>
              <a:ea typeface="方正黑体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image57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72860" y="2989111"/>
            <a:ext cx="2557063" cy="235929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040038" y="2604017"/>
            <a:ext cx="6096000" cy="401648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可以组成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组比例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分别是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b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1.6</a:t>
            </a:r>
            <a:r>
              <a:rPr lang="zh-CN" altLang="zh-CN" sz="3400" dirty="0">
                <a:solidFill>
                  <a:srgbClr val="E72582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4=2</a:t>
            </a:r>
            <a:r>
              <a:rPr lang="zh-CN" altLang="zh-CN" sz="3400" dirty="0">
                <a:solidFill>
                  <a:srgbClr val="E72582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1.6</a:t>
            </a:r>
            <a:r>
              <a:rPr lang="zh-CN" altLang="zh-CN" sz="3400" dirty="0">
                <a:solidFill>
                  <a:srgbClr val="E72582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2=4</a:t>
            </a:r>
            <a:r>
              <a:rPr lang="zh-CN" altLang="zh-CN" sz="3400" dirty="0">
                <a:solidFill>
                  <a:srgbClr val="E72582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zh-CN" sz="3400" dirty="0">
                <a:solidFill>
                  <a:srgbClr val="E72582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1.6=5</a:t>
            </a:r>
            <a:r>
              <a:rPr lang="zh-CN" altLang="zh-CN" sz="3400" dirty="0">
                <a:solidFill>
                  <a:srgbClr val="E72582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3400" dirty="0">
                <a:solidFill>
                  <a:srgbClr val="E72582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1.6=5</a:t>
            </a:r>
            <a:r>
              <a:rPr lang="zh-CN" altLang="zh-CN" sz="3400" dirty="0">
                <a:solidFill>
                  <a:srgbClr val="E72582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b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3400" dirty="0">
                <a:solidFill>
                  <a:srgbClr val="E72582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5=1.6</a:t>
            </a:r>
            <a:r>
              <a:rPr lang="zh-CN" altLang="zh-CN" sz="3400" dirty="0">
                <a:solidFill>
                  <a:srgbClr val="E72582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zh-CN" sz="3400" dirty="0">
                <a:solidFill>
                  <a:srgbClr val="E72582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5=1.6</a:t>
            </a:r>
            <a:r>
              <a:rPr lang="zh-CN" altLang="zh-CN" sz="3400" dirty="0">
                <a:solidFill>
                  <a:srgbClr val="E72582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zh-CN" sz="3400" dirty="0">
                <a:solidFill>
                  <a:srgbClr val="E72582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2=4</a:t>
            </a:r>
            <a:r>
              <a:rPr lang="zh-CN" altLang="zh-CN" sz="3400" dirty="0">
                <a:solidFill>
                  <a:srgbClr val="E72582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1.6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zh-CN" sz="3400" dirty="0">
                <a:solidFill>
                  <a:srgbClr val="E72582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4=2</a:t>
            </a:r>
            <a:r>
              <a:rPr lang="zh-CN" altLang="zh-CN" sz="3400" dirty="0">
                <a:solidFill>
                  <a:srgbClr val="E72582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1.6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六年级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314</Words>
  <Application>Microsoft Office PowerPoint</Application>
  <PresentationFormat>宽屏</PresentationFormat>
  <Paragraphs>69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3" baseType="lpstr">
      <vt:lpstr>微软雅黑</vt:lpstr>
      <vt:lpstr>方正仿宋_GBK</vt:lpstr>
      <vt:lpstr>方正小标宋_GBK</vt:lpstr>
      <vt:lpstr>Wingdings</vt:lpstr>
      <vt:lpstr>宋体</vt:lpstr>
      <vt:lpstr>方正隶变_GBK</vt:lpstr>
      <vt:lpstr>Cambria Math</vt:lpstr>
      <vt:lpstr>方正大标宋简体</vt:lpstr>
      <vt:lpstr>方正黑体_GBK</vt:lpstr>
      <vt:lpstr>Calibri</vt:lpstr>
      <vt:lpstr>汉仪雅酷黑 95W</vt:lpstr>
      <vt:lpstr>Arial</vt:lpstr>
      <vt:lpstr>方正大标宋_GBK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232</cp:revision>
  <dcterms:created xsi:type="dcterms:W3CDTF">2019-06-19T02:08:00Z</dcterms:created>
  <dcterms:modified xsi:type="dcterms:W3CDTF">2026-02-28T00:15:19Z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