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95" r:id="rId3"/>
    <p:sldId id="496" r:id="rId4"/>
    <p:sldId id="497" r:id="rId5"/>
    <p:sldId id="498" r:id="rId6"/>
    <p:sldId id="427" r:id="rId7"/>
  </p:sldIdLst>
  <p:sldSz cx="12192000" cy="6858000"/>
  <p:notesSz cx="6858000" cy="9144000"/>
  <p:embeddedFontLst>
    <p:embeddedFont>
      <p:font typeface="方正大标宋简体" charset="-122"/>
      <p:regular r:id="rId8"/>
    </p:embeddedFont>
    <p:embeddedFont>
      <p:font typeface="方正隶变_GBK" pitchFamily="65" charset="-122"/>
      <p:regular r:id="rId9"/>
    </p:embeddedFont>
    <p:embeddedFont>
      <p:font typeface="方正大标宋_GBK" pitchFamily="65" charset="-122"/>
      <p:regular r:id="rId10"/>
    </p:embeddedFont>
    <p:embeddedFont>
      <p:font typeface="Cambria Math" pitchFamily="18" charset="0"/>
      <p:regular r:id="rId11"/>
    </p:embeddedFont>
    <p:embeddedFont>
      <p:font typeface="方正小标宋_GBK" pitchFamily="65" charset="-122"/>
      <p:regular r:id="rId12"/>
    </p:embeddedFont>
    <p:embeddedFont>
      <p:font typeface="Calibri" pitchFamily="34" charset="0"/>
      <p:regular r:id="rId13"/>
      <p:bold r:id="rId14"/>
      <p:italic r:id="rId15"/>
      <p:boldItalic r:id="rId16"/>
    </p:embeddedFont>
    <p:embeddedFont>
      <p:font typeface="方正仿宋_GBK" pitchFamily="65" charset="-122"/>
      <p:regular r:id="rId17"/>
    </p:embeddedFont>
    <p:embeddedFont>
      <p:font typeface="微软雅黑" pitchFamily="34" charset="-122"/>
      <p:regular r:id="rId18"/>
      <p:bold r:id="rId19"/>
    </p:embeddedFont>
    <p:embeddedFont>
      <p:font typeface="方正书宋_GBK" pitchFamily="65" charset="-122"/>
      <p:regular r:id="rId20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121" autoAdjust="0"/>
    <p:restoredTop sz="94660"/>
  </p:normalViewPr>
  <p:slideViewPr>
    <p:cSldViewPr snapToGrid="0">
      <p:cViewPr>
        <p:scale>
          <a:sx n="100" d="100"/>
          <a:sy n="100" d="100"/>
        </p:scale>
        <p:origin x="-1158" y="-420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font" Target="fonts/font11.fntdata"/><Relationship Id="rId3" Type="http://schemas.openxmlformats.org/officeDocument/2006/relationships/slide" Target="slides/slide2.xml"/><Relationship Id="rId21" Type="http://schemas.openxmlformats.org/officeDocument/2006/relationships/commentAuthors" Target="commentAuthors.xml"/><Relationship Id="rId7" Type="http://schemas.openxmlformats.org/officeDocument/2006/relationships/slide" Target="slides/slide6.xml"/><Relationship Id="rId12" Type="http://schemas.openxmlformats.org/officeDocument/2006/relationships/font" Target="fonts/font5.fntdata"/><Relationship Id="rId17" Type="http://schemas.openxmlformats.org/officeDocument/2006/relationships/font" Target="fonts/font10.fntdata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font" Target="fonts/font9.fntdata"/><Relationship Id="rId20" Type="http://schemas.openxmlformats.org/officeDocument/2006/relationships/font" Target="fonts/font1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font" Target="fonts/font8.fntdata"/><Relationship Id="rId23" Type="http://schemas.openxmlformats.org/officeDocument/2006/relationships/viewProps" Target="viewProps.xml"/><Relationship Id="rId10" Type="http://schemas.openxmlformats.org/officeDocument/2006/relationships/font" Target="fonts/font3.fntdata"/><Relationship Id="rId19" Type="http://schemas.openxmlformats.org/officeDocument/2006/relationships/font" Target="fonts/font12.fntdata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2026-2-25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2026-2-25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2026-2-25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zh-CN" altLang="en-US" sz="6000" dirty="0">
                <a:latin typeface="方正大标宋_GBK" pitchFamily="65" charset="-122"/>
                <a:ea typeface="方正大标宋_GBK" pitchFamily="65" charset="-122"/>
              </a:rPr>
              <a:t>比例的应用</a:t>
            </a:r>
            <a:r>
              <a:rPr lang="en-US" altLang="zh-CN" sz="6000" dirty="0">
                <a:latin typeface="方正大标宋_GBK" pitchFamily="65" charset="-122"/>
                <a:ea typeface="方正大标宋_GBK" pitchFamily="65" charset="-122"/>
              </a:rPr>
              <a:t>(1)</a:t>
            </a:r>
            <a:endParaRPr lang="zh-CN" altLang="en-US" sz="6000" dirty="0">
              <a:latin typeface="方正大标宋_GBK" pitchFamily="65" charset="-122"/>
              <a:ea typeface="方正大标宋_GBK" pitchFamily="65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5" y="4144101"/>
            <a:ext cx="3290349" cy="391763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64627"/>
            <a:ext cx="31680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六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494B553E-FAC2-5E19-0945-FF066CCF4BD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90203" y="947651"/>
            <a:ext cx="10921711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</a:t>
            </a:r>
            <a:r>
              <a:rPr lang="zh-CN" altLang="en-US" sz="3400" dirty="0">
                <a:latin typeface="方正书宋_GBK"/>
                <a:ea typeface="方正书宋_GBK"/>
                <a:cs typeface="Times New Roman"/>
              </a:rPr>
              <a:t>解方程。</a:t>
            </a:r>
            <a:endParaRPr lang="zh-CN" altLang="en-US" sz="3400" dirty="0">
              <a:latin typeface="Calibri"/>
              <a:ea typeface="宋体"/>
              <a:cs typeface="Times New Roman"/>
            </a:endParaRPr>
          </a:p>
          <a:p>
            <a:pPr marL="514350" indent="-514350">
              <a:lnSpc>
                <a:spcPct val="150000"/>
              </a:lnSpc>
              <a:buAutoNum type="arabicParenBoth"/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10</a:t>
            </a:r>
            <a:r>
              <a:rPr lang="zh-CN" altLang="en-US" sz="3400" dirty="0">
                <a:latin typeface="Times New Roman"/>
                <a:ea typeface="方正书宋_GBK"/>
                <a:cs typeface="Times New Roman"/>
              </a:rPr>
              <a:t>∶</a:t>
            </a:r>
            <a:r>
              <a:rPr lang="en-US" altLang="zh-CN" sz="3400" i="1" dirty="0">
                <a:latin typeface="Times New Roman"/>
                <a:ea typeface="宋体"/>
                <a:cs typeface="Times New Roman"/>
              </a:rPr>
              <a:t>x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=15</a:t>
            </a:r>
            <a:r>
              <a:rPr lang="en-US" altLang="zh-CN" sz="3400" dirty="0">
                <a:latin typeface="Times New Roman"/>
                <a:ea typeface="方正书宋_GBK"/>
                <a:cs typeface="Times New Roman"/>
              </a:rPr>
              <a:t>∶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12</a:t>
            </a:r>
          </a:p>
          <a:p>
            <a:pPr>
              <a:lnSpc>
                <a:spcPct val="150000"/>
              </a:lnSpc>
            </a:pP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</a:t>
            </a:r>
            <a:r>
              <a:rPr lang="zh-CN" altLang="en-US" sz="3400" b="1" dirty="0" smtClean="0">
                <a:solidFill>
                  <a:srgbClr val="E72582"/>
                </a:solidFill>
                <a:latin typeface="方正仿宋_GBK"/>
                <a:ea typeface="方正仿宋_GBK"/>
                <a:cs typeface="Times New Roman"/>
              </a:rPr>
              <a:t>解</a:t>
            </a:r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: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15</a:t>
            </a:r>
            <a:r>
              <a:rPr lang="en-US" altLang="zh-CN" sz="3400" i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x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=120</a:t>
            </a:r>
            <a:r>
              <a:rPr lang="en-US" altLang="zh-CN" sz="3400" i="1" dirty="0">
                <a:solidFill>
                  <a:srgbClr val="E72582"/>
                </a:solidFill>
                <a:latin typeface="方正书宋_GBK"/>
                <a:ea typeface="方正书宋_GBK"/>
                <a:cs typeface="Times New Roman"/>
              </a:rPr>
              <a:t> 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endParaRPr lang="en-US" altLang="zh-CN" sz="3400" dirty="0" smtClean="0">
              <a:solidFill>
                <a:srgbClr val="E72582"/>
              </a:solidFill>
              <a:latin typeface="Times New Roman"/>
              <a:ea typeface="方正仿宋_GBK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en-US" altLang="zh-CN" sz="3400" i="1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          </a:t>
            </a:r>
            <a:r>
              <a:rPr lang="en-US" altLang="zh-CN" sz="3400" i="1" spc="-3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   </a:t>
            </a:r>
            <a:r>
              <a:rPr lang="en-US" altLang="zh-CN" sz="3400" spc="-15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  </a:t>
            </a:r>
            <a:r>
              <a:rPr lang="en-US" altLang="zh-CN" sz="3400" i="1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x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=120÷15</a:t>
            </a:r>
            <a:r>
              <a:rPr lang="en-US" altLang="zh-CN" sz="3400" i="1" dirty="0" smtClean="0">
                <a:solidFill>
                  <a:srgbClr val="E72582"/>
                </a:solidFill>
                <a:latin typeface="方正书宋_GBK"/>
                <a:ea typeface="方正书宋_GBK"/>
                <a:cs typeface="Times New Roman"/>
              </a:rPr>
              <a:t>  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</a:p>
          <a:p>
            <a:pPr>
              <a:lnSpc>
                <a:spcPct val="150000"/>
              </a:lnSpc>
            </a:pPr>
            <a:r>
              <a:rPr lang="en-US" altLang="zh-CN" sz="3400" i="1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           </a:t>
            </a:r>
            <a:r>
              <a:rPr lang="en-US" altLang="zh-CN" sz="3400" i="1" spc="-15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   </a:t>
            </a:r>
            <a:r>
              <a:rPr lang="en-US" altLang="zh-CN" sz="3400" i="1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x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=8</a:t>
            </a:r>
            <a:r>
              <a:rPr lang="en-US" altLang="zh-CN" sz="3400" i="1" dirty="0" smtClean="0">
                <a:solidFill>
                  <a:srgbClr val="E72582"/>
                </a:solidFill>
                <a:latin typeface="方正书宋_GBK"/>
                <a:ea typeface="方正书宋_GBK"/>
                <a:cs typeface="Times New Roman"/>
              </a:rPr>
              <a:t> </a:t>
            </a:r>
            <a:endParaRPr lang="en-US" altLang="zh-CN" sz="3400" dirty="0">
              <a:solidFill>
                <a:srgbClr val="E72582"/>
              </a:solidFill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008687" y="1657350"/>
            <a:ext cx="5430838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(2)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8</a:t>
            </a:r>
            <a:r>
              <a:rPr lang="en-US" altLang="zh-CN" sz="3400" dirty="0">
                <a:latin typeface="Times New Roman"/>
                <a:ea typeface="方正书宋_GBK"/>
                <a:cs typeface="Times New Roman"/>
              </a:rPr>
              <a:t>∶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</a:t>
            </a:r>
            <a:r>
              <a:rPr lang="en-US" altLang="zh-CN" sz="3400" i="1" dirty="0">
                <a:latin typeface="Times New Roman"/>
                <a:ea typeface="宋体"/>
                <a:cs typeface="Times New Roman"/>
              </a:rPr>
              <a:t>.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5=</a:t>
            </a:r>
            <a:r>
              <a:rPr lang="en-US" altLang="zh-CN" sz="3400" i="1" dirty="0">
                <a:latin typeface="Times New Roman"/>
                <a:ea typeface="宋体"/>
                <a:cs typeface="Times New Roman"/>
              </a:rPr>
              <a:t>x</a:t>
            </a:r>
            <a:r>
              <a:rPr lang="en-US" altLang="zh-CN" sz="3400" dirty="0">
                <a:latin typeface="Times New Roman"/>
                <a:ea typeface="方正书宋_GBK"/>
                <a:cs typeface="Times New Roman"/>
              </a:rPr>
              <a:t>∶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0</a:t>
            </a:r>
            <a:r>
              <a:rPr lang="en-US" altLang="zh-CN" sz="3400" i="1" dirty="0" smtClean="0">
                <a:latin typeface="Times New Roman"/>
                <a:ea typeface="宋体"/>
                <a:cs typeface="Times New Roman"/>
              </a:rPr>
              <a:t>.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5     </a:t>
            </a:r>
          </a:p>
          <a:p>
            <a:pPr>
              <a:lnSpc>
                <a:spcPct val="150000"/>
              </a:lnSpc>
            </a:pPr>
            <a:r>
              <a:rPr lang="en-US" altLang="zh-CN" sz="3400" b="1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b="1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</a:t>
            </a:r>
            <a:r>
              <a:rPr lang="zh-CN" altLang="en-US" sz="3400" b="1" dirty="0" smtClean="0">
                <a:solidFill>
                  <a:srgbClr val="E72582"/>
                </a:solidFill>
                <a:latin typeface="方正仿宋_GBK"/>
                <a:ea typeface="方正仿宋_GBK"/>
                <a:cs typeface="Times New Roman"/>
              </a:rPr>
              <a:t>解</a:t>
            </a:r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: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2</a:t>
            </a:r>
            <a:r>
              <a:rPr lang="en-US" altLang="zh-CN" sz="3400" i="1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.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5</a:t>
            </a:r>
            <a:r>
              <a:rPr lang="en-US" altLang="zh-CN" sz="3400" i="1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x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=8×0</a:t>
            </a:r>
            <a:r>
              <a:rPr lang="en-US" altLang="zh-CN" sz="3400" i="1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.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5</a:t>
            </a:r>
          </a:p>
          <a:p>
            <a:pPr>
              <a:lnSpc>
                <a:spcPct val="150000"/>
              </a:lnSpc>
            </a:pP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          2</a:t>
            </a:r>
            <a:r>
              <a:rPr lang="en-US" altLang="zh-CN" sz="3400" i="1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.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5</a:t>
            </a:r>
            <a:r>
              <a:rPr lang="en-US" altLang="zh-CN" sz="3400" i="1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x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=4</a:t>
            </a:r>
            <a:r>
              <a:rPr lang="en-US" altLang="zh-CN" sz="3400" i="1" dirty="0" smtClean="0">
                <a:solidFill>
                  <a:srgbClr val="E72582"/>
                </a:solidFill>
                <a:latin typeface="方正书宋_GBK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</a:p>
          <a:p>
            <a:pPr>
              <a:lnSpc>
                <a:spcPct val="150000"/>
              </a:lnSpc>
            </a:pPr>
            <a:r>
              <a:rPr lang="en-US" altLang="zh-CN" sz="3400" i="1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              x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=1</a:t>
            </a:r>
            <a:r>
              <a:rPr lang="en-US" altLang="zh-CN" sz="3400" i="1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.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6</a:t>
            </a:r>
            <a:endParaRPr lang="en-US" altLang="zh-CN" sz="3400" dirty="0">
              <a:solidFill>
                <a:srgbClr val="E72582"/>
              </a:solidFill>
              <a:effectLst/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42341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矩形 5"/>
              <p:cNvSpPr/>
              <p:nvPr/>
            </p:nvSpPr>
            <p:spPr>
              <a:xfrm>
                <a:off x="666751" y="933450"/>
                <a:ext cx="4429124" cy="42259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3400" dirty="0" smtClean="0">
                    <a:latin typeface="Times New Roman"/>
                    <a:ea typeface="宋体"/>
                  </a:rPr>
                  <a:t>(3)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4</m:t>
                        </m:r>
                      </m:num>
                      <m:den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3400" dirty="0">
                    <a:effectLst/>
                    <a:latin typeface="Times New Roman"/>
                    <a:ea typeface="方正书宋_GBK"/>
                  </a:rPr>
                  <a:t>∶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5</m:t>
                        </m:r>
                      </m:num>
                      <m:den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3400" dirty="0">
                    <a:effectLst/>
                    <a:latin typeface="Times New Roman"/>
                    <a:ea typeface="宋体"/>
                  </a:rPr>
                  <a:t>=24</a:t>
                </a:r>
                <a:r>
                  <a:rPr lang="en-US" altLang="zh-CN" sz="3400" dirty="0">
                    <a:effectLst/>
                    <a:latin typeface="Times New Roman"/>
                    <a:ea typeface="方正书宋_GBK"/>
                  </a:rPr>
                  <a:t>∶</a:t>
                </a:r>
                <a:r>
                  <a:rPr lang="en-US" altLang="zh-CN" sz="3400" i="1" dirty="0" smtClean="0">
                    <a:effectLst/>
                    <a:latin typeface="Times New Roman"/>
                    <a:ea typeface="宋体"/>
                  </a:rPr>
                  <a:t>x</a:t>
                </a:r>
                <a:endParaRPr lang="en-US" altLang="zh-CN" sz="3400" dirty="0" smtClean="0">
                  <a:solidFill>
                    <a:srgbClr val="FF00FF"/>
                  </a:solidFill>
                  <a:effectLst/>
                  <a:latin typeface="Times New Roman"/>
                  <a:ea typeface="方正仿宋_GBK"/>
                  <a:cs typeface="Times New Roman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altLang="zh-CN" sz="3400" dirty="0" smtClean="0">
                    <a:solidFill>
                      <a:srgbClr val="FF00FF"/>
                    </a:solidFill>
                    <a:latin typeface="Times New Roman"/>
                    <a:ea typeface="方正仿宋_GBK"/>
                    <a:cs typeface="Times New Roman"/>
                  </a:rPr>
                  <a:t>     </a:t>
                </a:r>
                <a:r>
                  <a:rPr lang="zh-CN" altLang="zh-CN" sz="3400" b="1" dirty="0" smtClean="0">
                    <a:solidFill>
                      <a:srgbClr val="E72582"/>
                    </a:solidFill>
                    <a:effectLst/>
                    <a:latin typeface="Times New Roman"/>
                    <a:ea typeface="方正仿宋_GBK"/>
                    <a:cs typeface="Times New Roman"/>
                  </a:rPr>
                  <a:t>解</a:t>
                </a:r>
                <a:r>
                  <a:rPr lang="en-US" altLang="zh-CN" sz="3400" b="1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</a:rPr>
                  <a:t>: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 b="0" i="1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4</m:t>
                        </m:r>
                      </m:num>
                      <m:den>
                        <m:r>
                          <a:rPr lang="en-US" altLang="zh-CN" sz="3400" b="0" i="1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3400" i="1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</a:rPr>
                  <a:t>x</a:t>
                </a:r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</a:rPr>
                  <a:t>=20</a:t>
                </a:r>
                <a:r>
                  <a:rPr lang="zh-CN" altLang="zh-CN" sz="3400" i="1" dirty="0">
                    <a:solidFill>
                      <a:srgbClr val="E72582"/>
                    </a:solidFill>
                    <a:effectLst/>
                    <a:latin typeface="Times New Roman"/>
                    <a:ea typeface="方正书宋_GBK"/>
                    <a:cs typeface="Times New Roman"/>
                  </a:rPr>
                  <a:t>　</a:t>
                </a:r>
                <a:endParaRPr lang="en-US" altLang="zh-CN" sz="3400" i="1" dirty="0" smtClean="0">
                  <a:solidFill>
                    <a:srgbClr val="E72582"/>
                  </a:solidFill>
                  <a:effectLst/>
                  <a:latin typeface="Times New Roman"/>
                  <a:ea typeface="方正书宋_GBK"/>
                  <a:cs typeface="Times New Roman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altLang="zh-CN" sz="3400" i="1" dirty="0">
                    <a:solidFill>
                      <a:srgbClr val="E72582"/>
                    </a:solidFill>
                    <a:latin typeface="Times New Roman"/>
                    <a:ea typeface="方正书宋_GBK"/>
                    <a:cs typeface="Times New Roman"/>
                  </a:rPr>
                  <a:t> </a:t>
                </a:r>
                <a:r>
                  <a:rPr lang="en-US" altLang="zh-CN" sz="3400" i="1" dirty="0" smtClean="0">
                    <a:solidFill>
                      <a:srgbClr val="E72582"/>
                    </a:solidFill>
                    <a:latin typeface="Times New Roman"/>
                    <a:ea typeface="方正书宋_GBK"/>
                    <a:cs typeface="Times New Roman"/>
                  </a:rPr>
                  <a:t>           </a:t>
                </a:r>
                <a:r>
                  <a:rPr lang="en-US" altLang="zh-CN" sz="3400" i="1" dirty="0" smtClean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</a:rPr>
                  <a:t>x</a:t>
                </a:r>
                <a:r>
                  <a:rPr lang="en-US" altLang="zh-CN" sz="3400" dirty="0" smtClean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</a:rPr>
                  <a:t>=20</a:t>
                </a:r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</a:rPr>
                  <a:t>÷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 b="0" i="1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4</m:t>
                        </m:r>
                      </m:num>
                      <m:den>
                        <m:r>
                          <a:rPr lang="en-US" altLang="zh-CN" sz="3400" b="0" i="1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5</m:t>
                        </m:r>
                      </m:den>
                    </m:f>
                  </m:oMath>
                </a14:m>
                <a:r>
                  <a:rPr lang="zh-CN" altLang="zh-CN" sz="3400" i="1" dirty="0">
                    <a:solidFill>
                      <a:srgbClr val="E72582"/>
                    </a:solidFill>
                    <a:effectLst/>
                    <a:latin typeface="Times New Roman"/>
                    <a:ea typeface="方正书宋_GBK"/>
                    <a:cs typeface="Times New Roman"/>
                  </a:rPr>
                  <a:t>　</a:t>
                </a:r>
                <a:endParaRPr lang="en-US" altLang="zh-CN" sz="3400" i="1" dirty="0" smtClean="0">
                  <a:solidFill>
                    <a:srgbClr val="E72582"/>
                  </a:solidFill>
                  <a:effectLst/>
                  <a:latin typeface="Times New Roman"/>
                  <a:ea typeface="方正书宋_GBK"/>
                  <a:cs typeface="Times New Roman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altLang="zh-CN" sz="3400" i="1" dirty="0">
                    <a:solidFill>
                      <a:srgbClr val="E72582"/>
                    </a:solidFill>
                    <a:latin typeface="Times New Roman"/>
                    <a:ea typeface="方正书宋_GBK"/>
                    <a:cs typeface="Times New Roman"/>
                  </a:rPr>
                  <a:t> </a:t>
                </a:r>
                <a:r>
                  <a:rPr lang="en-US" altLang="zh-CN" sz="3400" i="1" dirty="0" smtClean="0">
                    <a:solidFill>
                      <a:srgbClr val="E72582"/>
                    </a:solidFill>
                    <a:latin typeface="Times New Roman"/>
                    <a:ea typeface="方正书宋_GBK"/>
                    <a:cs typeface="Times New Roman"/>
                  </a:rPr>
                  <a:t>           </a:t>
                </a:r>
                <a:r>
                  <a:rPr lang="en-US" altLang="zh-CN" sz="3400" i="1" dirty="0" smtClean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</a:rPr>
                  <a:t>x</a:t>
                </a:r>
                <a:r>
                  <a:rPr lang="en-US" altLang="zh-CN" sz="3400" dirty="0" smtClean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</a:rPr>
                  <a:t>=25</a:t>
                </a:r>
                <a:endParaRPr lang="zh-CN" altLang="en-US" sz="3400" dirty="0">
                  <a:solidFill>
                    <a:srgbClr val="E72582"/>
                  </a:solidFill>
                </a:endParaRPr>
              </a:p>
            </p:txBody>
          </p:sp>
        </mc:Choice>
        <mc:Fallback xmlns="">
          <p:sp>
            <p:nvSpPr>
              <p:cNvPr id="6" name="矩形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6751" y="933450"/>
                <a:ext cx="4429124" cy="4225965"/>
              </a:xfrm>
              <a:prstGeom prst="rect">
                <a:avLst/>
              </a:prstGeom>
              <a:blipFill rotWithShape="1">
                <a:blip r:embed="rId4"/>
                <a:stretch>
                  <a:fillRect l="-3714" b="-187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矩形 7"/>
              <p:cNvSpPr/>
              <p:nvPr/>
            </p:nvSpPr>
            <p:spPr>
              <a:xfrm>
                <a:off x="5924550" y="885826"/>
                <a:ext cx="4800600" cy="355751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3400" dirty="0" smtClean="0">
                    <a:latin typeface="Times New Roman"/>
                    <a:ea typeface="宋体"/>
                  </a:rPr>
                  <a:t>(4) </a:t>
                </a:r>
                <a:r>
                  <a:rPr lang="zh-CN" altLang="zh-CN" sz="3400" i="1" dirty="0">
                    <a:effectLst/>
                    <a:latin typeface="Times New Roman"/>
                    <a:ea typeface="方正书宋_GBK"/>
                    <a:cs typeface="Times New Roman"/>
                  </a:rPr>
                  <a:t>　</a:t>
                </a:r>
                <a:r>
                  <a:rPr lang="zh-CN" altLang="zh-CN" sz="3400" dirty="0">
                    <a:effectLst/>
                    <a:ea typeface="Times New Roman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8</m:t>
                        </m:r>
                      </m:num>
                      <m:den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12</m:t>
                        </m:r>
                      </m:den>
                    </m:f>
                  </m:oMath>
                </a14:m>
                <a:r>
                  <a:rPr lang="en-US" altLang="zh-CN" sz="3400" dirty="0">
                    <a:effectLst/>
                    <a:latin typeface="Times New Roman"/>
                    <a:ea typeface="宋体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4</m:t>
                        </m:r>
                      </m:num>
                      <m:den>
                        <m:r>
                          <a:rPr lang="en-US" altLang="zh-CN" sz="3400" i="1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𝑥</m:t>
                        </m:r>
                      </m:den>
                    </m:f>
                  </m:oMath>
                </a14:m>
                <a:endParaRPr lang="en-US" altLang="zh-CN" sz="3400" dirty="0" smtClean="0">
                  <a:solidFill>
                    <a:srgbClr val="FF00FF"/>
                  </a:solidFill>
                  <a:effectLst/>
                  <a:latin typeface="Times New Roman"/>
                  <a:ea typeface="方正仿宋_GBK"/>
                  <a:cs typeface="Times New Roman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altLang="zh-CN" sz="3400" dirty="0">
                    <a:solidFill>
                      <a:srgbClr val="FF00FF"/>
                    </a:solidFill>
                    <a:latin typeface="Times New Roman"/>
                    <a:ea typeface="方正仿宋_GBK"/>
                    <a:cs typeface="Times New Roman"/>
                  </a:rPr>
                  <a:t> </a:t>
                </a:r>
                <a:r>
                  <a:rPr lang="en-US" altLang="zh-CN" sz="3400" dirty="0" smtClean="0">
                    <a:solidFill>
                      <a:srgbClr val="FF00FF"/>
                    </a:solidFill>
                    <a:latin typeface="Times New Roman"/>
                    <a:ea typeface="方正仿宋_GBK"/>
                    <a:cs typeface="Times New Roman"/>
                  </a:rPr>
                  <a:t>    </a:t>
                </a:r>
                <a:r>
                  <a:rPr lang="zh-CN" altLang="zh-CN" sz="3400" b="1" dirty="0" smtClean="0">
                    <a:solidFill>
                      <a:srgbClr val="E72582"/>
                    </a:solidFill>
                    <a:effectLst/>
                    <a:latin typeface="Times New Roman"/>
                    <a:ea typeface="方正仿宋_GBK"/>
                    <a:cs typeface="Times New Roman"/>
                  </a:rPr>
                  <a:t>解</a:t>
                </a:r>
                <a:r>
                  <a:rPr lang="en-US" altLang="zh-CN" sz="3400" b="1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</a:rPr>
                  <a:t>:</a:t>
                </a:r>
                <a:r>
                  <a:rPr lang="en-US" altLang="zh-CN" sz="3400" dirty="0" smtClean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</a:rPr>
                  <a:t>8</a:t>
                </a:r>
                <a:r>
                  <a:rPr lang="en-US" altLang="zh-CN" sz="3400" i="1" dirty="0" smtClean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</a:rPr>
                  <a:t>x</a:t>
                </a:r>
                <a:r>
                  <a:rPr lang="en-US" altLang="zh-CN" sz="3400" dirty="0" smtClean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</a:rPr>
                  <a:t>=4×12</a:t>
                </a:r>
              </a:p>
              <a:p>
                <a:pPr>
                  <a:lnSpc>
                    <a:spcPct val="150000"/>
                  </a:lnSpc>
                </a:pPr>
                <a:r>
                  <a:rPr lang="en-US" altLang="zh-CN" sz="3400" dirty="0">
                    <a:solidFill>
                      <a:srgbClr val="E72582"/>
                    </a:solidFill>
                    <a:latin typeface="Times New Roman"/>
                    <a:ea typeface="宋体"/>
                  </a:rPr>
                  <a:t> </a:t>
                </a:r>
                <a:r>
                  <a:rPr lang="en-US" altLang="zh-CN" sz="3400" dirty="0" smtClean="0">
                    <a:solidFill>
                      <a:srgbClr val="E72582"/>
                    </a:solidFill>
                    <a:latin typeface="Times New Roman"/>
                    <a:ea typeface="宋体"/>
                  </a:rPr>
                  <a:t>         </a:t>
                </a:r>
                <a:r>
                  <a:rPr lang="en-US" altLang="zh-CN" sz="3400" dirty="0" smtClean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</a:rPr>
                  <a:t>8</a:t>
                </a:r>
                <a:r>
                  <a:rPr lang="en-US" altLang="zh-CN" sz="3400" i="1" dirty="0" smtClean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</a:rPr>
                  <a:t>x</a:t>
                </a:r>
                <a:r>
                  <a:rPr lang="en-US" altLang="zh-CN" sz="3400" dirty="0" smtClean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</a:rPr>
                  <a:t>=48</a:t>
                </a:r>
                <a:r>
                  <a:rPr lang="en-US" altLang="zh-CN" sz="3400" dirty="0" smtClean="0">
                    <a:solidFill>
                      <a:srgbClr val="E72582"/>
                    </a:solidFill>
                    <a:effectLst/>
                    <a:latin typeface="Times New Roman"/>
                    <a:ea typeface="方正仿宋_GBK"/>
                  </a:rPr>
                  <a:t> </a:t>
                </a:r>
              </a:p>
              <a:p>
                <a:pPr>
                  <a:lnSpc>
                    <a:spcPct val="150000"/>
                  </a:lnSpc>
                </a:pPr>
                <a:r>
                  <a:rPr lang="en-US" altLang="zh-CN" sz="3400" i="1" dirty="0">
                    <a:solidFill>
                      <a:srgbClr val="E72582"/>
                    </a:solidFill>
                    <a:latin typeface="Times New Roman"/>
                    <a:ea typeface="方正仿宋_GBK"/>
                  </a:rPr>
                  <a:t> </a:t>
                </a:r>
                <a:r>
                  <a:rPr lang="en-US" altLang="zh-CN" sz="3400" i="1" dirty="0" smtClean="0">
                    <a:solidFill>
                      <a:srgbClr val="E72582"/>
                    </a:solidFill>
                    <a:latin typeface="Times New Roman"/>
                    <a:ea typeface="方正仿宋_GBK"/>
                  </a:rPr>
                  <a:t>           </a:t>
                </a:r>
                <a:r>
                  <a:rPr lang="en-US" altLang="zh-CN" sz="3400" i="1" dirty="0" smtClean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</a:rPr>
                  <a:t>x</a:t>
                </a:r>
                <a:r>
                  <a:rPr lang="en-US" altLang="zh-CN" sz="3400" dirty="0" smtClean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</a:rPr>
                  <a:t>=6</a:t>
                </a:r>
                <a:endParaRPr lang="zh-CN" altLang="en-US" sz="3400" dirty="0">
                  <a:solidFill>
                    <a:srgbClr val="E72582"/>
                  </a:solidFill>
                </a:endParaRPr>
              </a:p>
            </p:txBody>
          </p:sp>
        </mc:Choice>
        <mc:Fallback xmlns="">
          <p:sp>
            <p:nvSpPr>
              <p:cNvPr id="8" name="矩形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24550" y="885826"/>
                <a:ext cx="4800600" cy="3557512"/>
              </a:xfrm>
              <a:prstGeom prst="rect">
                <a:avLst/>
              </a:prstGeom>
              <a:blipFill rotWithShape="1">
                <a:blip r:embed="rId5"/>
                <a:stretch>
                  <a:fillRect l="-3558" b="-222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19125" y="861094"/>
            <a:ext cx="10677526" cy="55338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</a:t>
            </a:r>
            <a:r>
              <a:rPr lang="zh-CN" altLang="zh-CN" sz="3400" dirty="0">
                <a:latin typeface="Times New Roman"/>
                <a:ea typeface="方正书宋_GBK"/>
                <a:cs typeface="Times New Roman"/>
              </a:rPr>
              <a:t>广州塔又称广州新电视塔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书宋_GBK"/>
                <a:cs typeface="Times New Roman"/>
              </a:rPr>
              <a:t>是中国第一高塔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书宋_GBK"/>
                <a:cs typeface="Times New Roman"/>
              </a:rPr>
              <a:t>总高度为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600 m</a:t>
            </a:r>
            <a:r>
              <a:rPr lang="zh-CN" altLang="zh-CN" sz="3400" dirty="0">
                <a:latin typeface="Times New Roman"/>
                <a:ea typeface="方正书宋_GBK"/>
                <a:cs typeface="Times New Roman"/>
              </a:rPr>
              <a:t>。广州国际金融中心与广州塔的高度比约为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11</a:t>
            </a:r>
            <a:r>
              <a:rPr lang="en-US" altLang="zh-CN" sz="3400" dirty="0">
                <a:latin typeface="Times New Roman"/>
                <a:ea typeface="方正书宋_GBK"/>
                <a:cs typeface="Times New Roman"/>
              </a:rPr>
              <a:t>∶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15,</a:t>
            </a:r>
            <a:r>
              <a:rPr lang="zh-CN" altLang="zh-CN" sz="3400" dirty="0">
                <a:latin typeface="Times New Roman"/>
                <a:ea typeface="方正书宋_GBK"/>
                <a:cs typeface="Times New Roman"/>
              </a:rPr>
              <a:t>广州国际金融中心大约高多少米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?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解</a:t>
            </a:r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: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设广州国际金融中心大约高</a:t>
            </a:r>
            <a:r>
              <a:rPr lang="en-US" altLang="zh-CN" sz="3400" i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x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米。</a:t>
            </a:r>
            <a:endParaRPr lang="zh-CN" altLang="zh-CN" sz="3400" b="1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11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∶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15=</a:t>
            </a:r>
            <a:r>
              <a:rPr lang="en-US" altLang="zh-CN" sz="3400" i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x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∶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600</a:t>
            </a:r>
            <a:endParaRPr lang="zh-CN" altLang="zh-CN" sz="3400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400" i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zh-CN" altLang="zh-CN" sz="3400" dirty="0">
                <a:solidFill>
                  <a:srgbClr val="E72582"/>
                </a:solidFill>
                <a:latin typeface="Calibri"/>
                <a:ea typeface="Times New Roman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E72582"/>
                </a:solidFill>
                <a:latin typeface="Calibri"/>
                <a:ea typeface="Times New Roman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15</a:t>
            </a:r>
            <a:r>
              <a:rPr lang="en-US" altLang="zh-CN" sz="3400" i="1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x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=600×11</a:t>
            </a:r>
            <a:endParaRPr lang="zh-CN" altLang="zh-CN" sz="3400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400" i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zh-CN" altLang="zh-CN" sz="3400" dirty="0">
                <a:solidFill>
                  <a:srgbClr val="E72582"/>
                </a:solidFill>
                <a:latin typeface="Calibri"/>
                <a:ea typeface="Times New Roman"/>
                <a:cs typeface="Times New Roman"/>
              </a:rPr>
              <a:t> </a:t>
            </a:r>
            <a:r>
              <a:rPr lang="zh-CN" altLang="zh-CN" sz="3400" i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i="1" dirty="0" smtClean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i="1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x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=440</a:t>
            </a:r>
            <a:endParaRPr lang="zh-CN" altLang="zh-CN" sz="3400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答</a:t>
            </a:r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: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广州国际金融中心大约高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440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米。</a:t>
            </a:r>
            <a:endParaRPr lang="zh-CN" altLang="zh-CN" sz="3400" b="1" dirty="0">
              <a:solidFill>
                <a:srgbClr val="E72582"/>
              </a:solidFill>
              <a:effectLst/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38175" y="861094"/>
            <a:ext cx="10873740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3.</a:t>
            </a:r>
            <a:r>
              <a:rPr lang="zh-CN" altLang="zh-CN" sz="3400" dirty="0">
                <a:latin typeface="Times New Roman"/>
                <a:ea typeface="方正书宋_GBK"/>
                <a:cs typeface="Times New Roman"/>
              </a:rPr>
              <a:t>淘气和笑笑家离学校的路程之比是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5</a:t>
            </a:r>
            <a:r>
              <a:rPr lang="en-US" altLang="zh-CN" sz="3400" dirty="0">
                <a:latin typeface="Times New Roman"/>
                <a:ea typeface="方正书宋_GBK"/>
                <a:cs typeface="Times New Roman"/>
              </a:rPr>
              <a:t>∶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8</a:t>
            </a:r>
            <a:r>
              <a:rPr lang="zh-CN" altLang="zh-CN" sz="3400" dirty="0">
                <a:latin typeface="Times New Roman"/>
                <a:ea typeface="方正书宋_GBK"/>
                <a:cs typeface="Times New Roman"/>
              </a:rPr>
              <a:t>。淘气从家到学校的路程是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750 m,</a:t>
            </a:r>
            <a:r>
              <a:rPr lang="zh-CN" altLang="zh-CN" sz="3400" dirty="0">
                <a:latin typeface="Times New Roman"/>
                <a:ea typeface="方正书宋_GBK"/>
                <a:cs typeface="Times New Roman"/>
              </a:rPr>
              <a:t>笑笑家距离学校多远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?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解</a:t>
            </a:r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: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设笑笑家距离学校</a:t>
            </a:r>
            <a:r>
              <a:rPr lang="en-US" altLang="zh-CN" sz="3400" i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x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米。</a:t>
            </a:r>
            <a:endParaRPr lang="zh-CN" altLang="zh-CN" sz="3400" b="1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750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∶</a:t>
            </a:r>
            <a:r>
              <a:rPr lang="en-US" altLang="zh-CN" sz="3400" i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x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=5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∶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8</a:t>
            </a:r>
            <a:endParaRPr lang="zh-CN" altLang="zh-CN" sz="3400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　　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5</a:t>
            </a:r>
            <a:r>
              <a:rPr lang="en-US" altLang="zh-CN" sz="3400" i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x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=6000</a:t>
            </a:r>
            <a:endParaRPr lang="zh-CN" altLang="zh-CN" sz="3400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　　</a:t>
            </a:r>
            <a:r>
              <a:rPr lang="zh-CN" altLang="zh-CN" sz="3400" dirty="0">
                <a:solidFill>
                  <a:srgbClr val="E72582"/>
                </a:solidFill>
                <a:latin typeface="Calibri"/>
                <a:ea typeface="Times New Roman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E72582"/>
                </a:solidFill>
                <a:latin typeface="Calibri"/>
                <a:ea typeface="Times New Roman"/>
                <a:cs typeface="Times New Roman"/>
              </a:rPr>
              <a:t> </a:t>
            </a:r>
            <a:r>
              <a:rPr lang="en-US" altLang="zh-CN" sz="3400" i="1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x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=1200</a:t>
            </a:r>
            <a:endParaRPr lang="zh-CN" altLang="zh-CN" sz="3400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答</a:t>
            </a:r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: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笑笑家距离学校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1200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米。</a:t>
            </a:r>
            <a:endParaRPr lang="zh-CN" altLang="zh-CN" sz="3400" b="1" dirty="0">
              <a:solidFill>
                <a:srgbClr val="E72582"/>
              </a:solidFill>
              <a:effectLst/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 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六年级数学下册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160</TotalTime>
  <Words>230</Words>
  <Application>Microsoft Office PowerPoint</Application>
  <PresentationFormat>自定义</PresentationFormat>
  <Paragraphs>46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21" baseType="lpstr">
      <vt:lpstr>Arial</vt:lpstr>
      <vt:lpstr>宋体</vt:lpstr>
      <vt:lpstr>方正大标宋简体</vt:lpstr>
      <vt:lpstr>方正隶变_GBK</vt:lpstr>
      <vt:lpstr>方正大标宋_GBK</vt:lpstr>
      <vt:lpstr>Cambria Math</vt:lpstr>
      <vt:lpstr>Times New Roman</vt:lpstr>
      <vt:lpstr>方正小标宋_GBK</vt:lpstr>
      <vt:lpstr>Calibri</vt:lpstr>
      <vt:lpstr>方正仿宋_GBK</vt:lpstr>
      <vt:lpstr>微软雅黑</vt:lpstr>
      <vt:lpstr>方正书宋_GBK</vt:lpstr>
      <vt:lpstr>Wingdings</vt:lpstr>
      <vt:lpstr>汉仪雅酷黑 95W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239</cp:revision>
  <dcterms:created xsi:type="dcterms:W3CDTF">2019-06-19T02:08:00Z</dcterms:created>
  <dcterms:modified xsi:type="dcterms:W3CDTF">2026-02-25T00:19:50Z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