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30" r:id="rId5"/>
    <p:sldId id="521" r:id="rId6"/>
    <p:sldId id="531" r:id="rId7"/>
    <p:sldId id="528" r:id="rId8"/>
    <p:sldId id="529" r:id="rId9"/>
    <p:sldId id="511" r:id="rId10"/>
    <p:sldId id="427" r:id="rId11"/>
  </p:sldIdLst>
  <p:sldSz cx="12192000" cy="6858000"/>
  <p:notesSz cx="6858000" cy="9144000"/>
  <p:embeddedFontLst>
    <p:embeddedFont>
      <p:font typeface="微软雅黑" panose="020B0503020204020204" pitchFamily="34" charset="-122"/>
      <p:regular r:id="rId12"/>
      <p:bold r:id="rId13"/>
    </p:embeddedFont>
    <p:embeddedFont>
      <p:font typeface="方正仿宋_GBK" panose="03000509000000000000" pitchFamily="65" charset="-122"/>
      <p:regular r:id="rId14"/>
    </p:embeddedFont>
    <p:embeddedFont>
      <p:font typeface="方正小标宋_GBK" panose="03000509000000000000" pitchFamily="65" charset="-122"/>
      <p:regular r:id="rId15"/>
    </p:embeddedFont>
    <p:embeddedFont>
      <p:font typeface="方正隶变_GBK" panose="03000509000000000000" pitchFamily="65" charset="-122"/>
      <p:regular r:id="rId16"/>
    </p:embeddedFont>
    <p:embeddedFont>
      <p:font typeface="Cambria Math" panose="02040503050406030204" pitchFamily="18" charset="0"/>
      <p:regular r:id="rId17"/>
    </p:embeddedFont>
    <p:embeddedFont>
      <p:font typeface="方正大标宋简体" panose="02010600030101010101" charset="-122"/>
      <p:regular r:id="rId18"/>
    </p:embeddedFont>
    <p:embeddedFont>
      <p:font typeface="方正黑体_GBK" panose="03000509000000000000" pitchFamily="65" charset="-122"/>
      <p:regular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方正大标宋_GBK" panose="03000509000000000000" pitchFamily="65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3.fntdata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7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11.png"/><Relationship Id="rId4" Type="http://schemas.openxmlformats.org/officeDocument/2006/relationships/image" Target="../media/image10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6" Type="http://schemas.openxmlformats.org/officeDocument/2006/relationships/image" Target="../media/image14.TIF"/><Relationship Id="rId5" Type="http://schemas.openxmlformats.org/officeDocument/2006/relationships/image" Target="../media/image13.png"/><Relationship Id="rId4" Type="http://schemas.openxmlformats.org/officeDocument/2006/relationships/image" Target="../media/image1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比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例尺（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59733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9557" y="1506234"/>
            <a:ext cx="11582917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一、量一量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算一算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画一画。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以学校为观测点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小亮家在</a:t>
            </a:r>
            <a:r>
              <a:rPr lang="zh-CN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正北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方向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300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米处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小光家在</a:t>
            </a:r>
            <a:r>
              <a:rPr lang="zh-CN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西南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方向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米处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请你在图</a:t>
            </a:r>
            <a:r>
              <a:rPr lang="zh-CN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中分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别标出小亮、小光家的位置。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7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819870" y="3676058"/>
            <a:ext cx="6975471" cy="2396937"/>
          </a:xfrm>
          <a:prstGeom prst="rect">
            <a:avLst/>
          </a:prstGeom>
        </p:spPr>
      </p:pic>
      <p:pic>
        <p:nvPicPr>
          <p:cNvPr id="9" name="image78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2074726" y="3589587"/>
            <a:ext cx="6795378" cy="318541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6"/>
            <a:ext cx="11148827" cy="742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8" name="image7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35743" y="946406"/>
            <a:ext cx="8089412" cy="467827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6"/>
            <a:ext cx="1114882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校到电视台的实际距离是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2000 m,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图上距离是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)cm;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图上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cm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表示的实际距离是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)m,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这个示意图的比例尺是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学校到图书馆的图上距离是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)cm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实际距离是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)m</a:t>
            </a:r>
            <a:r>
              <a:rPr lang="zh-CN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946864" y="111693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07105" y="1851277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64597" y="2506884"/>
            <a:ext cx="17700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40000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07105" y="329668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17169" y="4033760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1600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61525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4234" y="966421"/>
            <a:ext cx="10929668" cy="1485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电影院在学校北偏东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45° 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方向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实际距离</a:t>
            </a:r>
            <a:r>
              <a:rPr lang="zh-CN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1200 m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的地方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请在图中标出电影院的位置</a:t>
            </a:r>
            <a:r>
              <a:rPr lang="zh-CN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7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231472" y="2410885"/>
            <a:ext cx="6907593" cy="3994805"/>
          </a:xfrm>
          <a:prstGeom prst="rect">
            <a:avLst/>
          </a:prstGeom>
        </p:spPr>
      </p:pic>
      <p:pic>
        <p:nvPicPr>
          <p:cNvPr id="9" name="image7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217504" y="2410885"/>
            <a:ext cx="7582365" cy="4385041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4234" y="966421"/>
            <a:ext cx="10929668" cy="746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4)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根据示意图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请你再提出一个数学问题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并尝试解答</a:t>
            </a:r>
            <a:r>
              <a:rPr lang="zh-CN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69676" y="1838505"/>
            <a:ext cx="835037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学校到小华家的实际距离是多少米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40000×2=80000(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厘米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)=800(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学校到小华家的实际距离是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800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米。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693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7278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二、综合应用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解决问题。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1.“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朝辞白帝彩云间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千里江陵一日还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这是李白《早发白帝城》中的诗句。白帝城到江陵的水路长约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340 km,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在比例尺是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2000000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的地图上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两地相距多少厘米</a:t>
            </a: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839637" y="3939927"/>
                <a:ext cx="8856453" cy="27751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340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km=34000000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34000000×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2000000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=17(cm)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两地相距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17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厘米。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637" y="3939927"/>
                <a:ext cx="8856453" cy="2775119"/>
              </a:xfrm>
              <a:prstGeom prst="rect">
                <a:avLst/>
              </a:prstGeom>
              <a:blipFill rotWithShape="0">
                <a:blip r:embed="rId4"/>
                <a:stretch>
                  <a:fillRect l="-1927" b="-37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658549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80"/>
            <a:ext cx="10890034" cy="35886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3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sz="3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届亚运会于</a:t>
            </a:r>
            <a:r>
              <a:rPr lang="en-US" altLang="zh-CN" sz="3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zh-CN" sz="3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</a:t>
            </a:r>
            <a:r>
              <a:rPr lang="zh-CN" altLang="zh-CN" sz="3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日至</a:t>
            </a:r>
            <a:r>
              <a:rPr lang="en-US" altLang="zh-CN" sz="3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日在杭州举行</a:t>
            </a:r>
            <a:r>
              <a:rPr lang="en-US" altLang="zh-CN" sz="3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家住上海的李先生开车去杭州观看比赛。在比例尺</a:t>
            </a:r>
            <a:r>
              <a:rPr lang="zh-CN" altLang="zh-CN" sz="3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z="3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地图上量得上海到杭州的距离是</a:t>
            </a:r>
            <a:r>
              <a:rPr lang="en-US" altLang="zh-CN" sz="3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3.2 cm,</a:t>
            </a:r>
            <a:r>
              <a:rPr lang="zh-CN" altLang="zh-CN" sz="3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李先生上午</a:t>
            </a:r>
            <a:r>
              <a:rPr lang="en-US" altLang="zh-CN" sz="3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时从上海出发开车前往杭州</a:t>
            </a:r>
            <a:r>
              <a:rPr lang="en-US" altLang="zh-CN" sz="3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3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sz="3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千米</a:t>
            </a:r>
            <a:r>
              <a:rPr lang="en-US" altLang="zh-CN" sz="3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时的速度行驶</a:t>
            </a:r>
            <a:r>
              <a:rPr lang="en-US" altLang="zh-CN" sz="3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中午</a:t>
            </a:r>
            <a:r>
              <a:rPr lang="en-US" altLang="zh-CN" sz="3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时前能到达吗</a:t>
            </a:r>
            <a:r>
              <a:rPr lang="en-US" altLang="zh-CN" sz="31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80.jpeg"/>
          <p:cNvPicPr/>
          <p:nvPr/>
        </p:nvPicPr>
        <p:blipFill rotWithShape="1">
          <a:blip r:embed="rId4"/>
          <a:srcRect l="4890"/>
          <a:stretch/>
        </p:blipFill>
        <p:spPr>
          <a:xfrm>
            <a:off x="8609162" y="1743261"/>
            <a:ext cx="2565589" cy="58587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735410" y="4146080"/>
                <a:ext cx="10103644" cy="26173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32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3.2÷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5000000</m:t>
                        </m:r>
                      </m:den>
                    </m:f>
                  </m:oMath>
                </a14:m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=16000000(cm)</a:t>
                </a:r>
                <a:r>
                  <a:rPr lang="zh-CN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2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16000000</a:t>
                </a:r>
                <a:r>
                  <a:rPr lang="en-US" altLang="zh-CN" sz="32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cm=160</a:t>
                </a:r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km</a:t>
                </a:r>
                <a:r>
                  <a:rPr lang="zh-CN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160÷80=2(</a:t>
                </a:r>
                <a:r>
                  <a:rPr lang="zh-CN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2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3200" dirty="0">
                    <a:solidFill>
                      <a:srgbClr val="E72582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200" dirty="0" smtClean="0">
                    <a:solidFill>
                      <a:srgbClr val="E72582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</a:t>
                </a:r>
                <a:r>
                  <a:rPr lang="en-US" altLang="zh-CN" sz="32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12-9=3</a:t>
                </a:r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2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2&lt;3</a:t>
                </a:r>
                <a:r>
                  <a:rPr lang="zh-CN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en-US" altLang="zh-CN" sz="3200" dirty="0" smtClean="0">
                  <a:solidFill>
                    <a:srgbClr val="E72582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32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中午</a:t>
                </a:r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</a:t>
                </a:r>
                <a:r>
                  <a:rPr lang="zh-CN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时前能到达。</a:t>
                </a:r>
                <a:endParaRPr lang="zh-CN" altLang="zh-CN" sz="32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5410" y="4146080"/>
                <a:ext cx="10103644" cy="2617383"/>
              </a:xfrm>
              <a:prstGeom prst="rect">
                <a:avLst/>
              </a:prstGeom>
              <a:blipFill rotWithShape="0">
                <a:blip r:embed="rId5"/>
                <a:stretch>
                  <a:fillRect l="-1569" b="-3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244416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240" y="821464"/>
            <a:ext cx="4382770" cy="805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239" y="1745684"/>
            <a:ext cx="1098867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在比例尺</a:t>
            </a:r>
            <a:r>
              <a:rPr lang="zh-CN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200" dirty="0" smtClean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</a:t>
            </a:r>
            <a:r>
              <a:rPr lang="zh-CN" altLang="zh-CN" sz="32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z="3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地图上</a:t>
            </a:r>
            <a:r>
              <a:rPr lang="en-US" altLang="zh-CN" sz="3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量得甲、乙两地的距离是</a:t>
            </a:r>
            <a:r>
              <a:rPr lang="en-US" altLang="zh-CN" sz="3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 cm</a:t>
            </a:r>
            <a:r>
              <a:rPr lang="zh-CN" altLang="zh-CN" sz="3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。一辆客车与一辆货车分别从甲、乙两地同时出发</a:t>
            </a:r>
            <a:r>
              <a:rPr lang="en-US" altLang="zh-CN" sz="3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相向而行</a:t>
            </a:r>
            <a:r>
              <a:rPr lang="en-US" altLang="zh-CN" sz="3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,2.5</a:t>
            </a:r>
            <a:r>
              <a:rPr lang="zh-CN" altLang="zh-CN" sz="3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时后相遇。已知客车与货车的速度比是</a:t>
            </a:r>
            <a:r>
              <a:rPr lang="en-US" altLang="zh-CN" sz="3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4,</a:t>
            </a:r>
            <a:r>
              <a:rPr lang="zh-CN" altLang="zh-CN" sz="3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客车每时行多少千米</a:t>
            </a:r>
            <a:r>
              <a:rPr lang="en-US" altLang="zh-CN" sz="32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563933" y="4523407"/>
                <a:ext cx="10889508" cy="16446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32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40×9=360(</a:t>
                </a:r>
                <a:r>
                  <a:rPr lang="zh-CN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千米</a:t>
                </a:r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360÷2.5=144(</a:t>
                </a:r>
                <a:r>
                  <a:rPr lang="zh-CN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千米</a:t>
                </a:r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144×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5+4</m:t>
                        </m:r>
                      </m:den>
                    </m:f>
                  </m:oMath>
                </a14:m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=80(</a:t>
                </a:r>
                <a:r>
                  <a:rPr lang="zh-CN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千米</a:t>
                </a:r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2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/>
                <a:r>
                  <a:rPr lang="zh-CN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:</a:t>
                </a:r>
                <a:r>
                  <a:rPr lang="zh-CN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客车每时行</a:t>
                </a:r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80</a:t>
                </a:r>
                <a:r>
                  <a:rPr lang="zh-CN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千米。</a:t>
                </a:r>
                <a:endParaRPr lang="zh-CN" altLang="en-US" sz="32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933" y="4523407"/>
                <a:ext cx="10889508" cy="1644617"/>
              </a:xfrm>
              <a:prstGeom prst="rect">
                <a:avLst/>
              </a:prstGeom>
              <a:blipFill rotWithShape="0">
                <a:blip r:embed="rId5"/>
                <a:stretch>
                  <a:fillRect l="-1456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image82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2772704" y="1878322"/>
            <a:ext cx="4232108" cy="65079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604</Words>
  <Application>Microsoft Office PowerPoint</Application>
  <PresentationFormat>宽屏</PresentationFormat>
  <Paragraphs>50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微软雅黑</vt:lpstr>
      <vt:lpstr>方正仿宋_GBK</vt:lpstr>
      <vt:lpstr>方正小标宋_GBK</vt:lpstr>
      <vt:lpstr>Wingdings</vt:lpstr>
      <vt:lpstr>宋体</vt:lpstr>
      <vt:lpstr>方正隶变_GBK</vt:lpstr>
      <vt:lpstr>Cambria Math</vt:lpstr>
      <vt:lpstr>方正大标宋简体</vt:lpstr>
      <vt:lpstr>方正黑体_GBK</vt:lpstr>
      <vt:lpstr>Calibri</vt:lpstr>
      <vt:lpstr>汉仪雅酷黑 95W</vt:lpstr>
      <vt:lpstr>Arial</vt:lpstr>
      <vt:lpstr>方正大标宋_GBK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232</cp:revision>
  <dcterms:created xsi:type="dcterms:W3CDTF">2019-06-19T02:08:00Z</dcterms:created>
  <dcterms:modified xsi:type="dcterms:W3CDTF">2026-02-28T01:29:55Z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