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0" r:id="rId5"/>
    <p:sldId id="521" r:id="rId6"/>
    <p:sldId id="528" r:id="rId7"/>
    <p:sldId id="531" r:id="rId8"/>
    <p:sldId id="511" r:id="rId9"/>
    <p:sldId id="427" r:id="rId10"/>
  </p:sldIdLst>
  <p:sldSz cx="12192000" cy="6858000"/>
  <p:notesSz cx="6858000" cy="9144000"/>
  <p:embeddedFontLst>
    <p:embeddedFont>
      <p:font typeface="方正隶变_GBK" panose="03000509000000000000" pitchFamily="65" charset="-122"/>
      <p:regular r:id="rId11"/>
    </p:embeddedFont>
    <p:embeddedFont>
      <p:font typeface="Cambria Math" panose="02040503050406030204" pitchFamily="18" charset="0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大标宋简体" panose="02010600030101010101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仿宋_GBK" panose="03000509000000000000" pitchFamily="65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方正黑体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2.tif"/><Relationship Id="rId5" Type="http://schemas.openxmlformats.org/officeDocument/2006/relationships/image" Target="../media/image11.png"/><Relationship Id="rId4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圆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锥的体积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7365" y="1854679"/>
            <a:ext cx="1118846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一、填空题。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圆锥的体积是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 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 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一个圆柱和一个圆锥等底等高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它们的体积和是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 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圆锥的体积是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把一个高为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厘米的圆锥形容器盛满水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将水全部倒入与它等底等高的圆柱形空容器里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水面的高度是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20942" y="2813447"/>
            <a:ext cx="40267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91364" y="44151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22279" y="43877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41625" y="595539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7" y="890077"/>
            <a:ext cx="10826153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把一根圆柱形木料削成一个最大的圆锥。已知削去的体积是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 dm</a:t>
            </a:r>
            <a:r>
              <a:rPr lang="en-US" altLang="zh-CN" sz="33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那么这根圆柱形木料的体积是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A.48 dm</a:t>
            </a:r>
            <a:r>
              <a:rPr lang="en-US" altLang="zh-CN" sz="33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B.54 dm</a:t>
            </a:r>
            <a:r>
              <a:rPr lang="en-US" altLang="zh-CN" sz="33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300" dirty="0" smtClean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3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C.72 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3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sz="33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D.108 </a:t>
            </a:r>
            <a:r>
              <a:rPr lang="en-US" altLang="zh-CN" sz="33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300" baseline="300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47343" y="2619959"/>
            <a:ext cx="46679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03847" y="890077"/>
                <a:ext cx="10826153" cy="49821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一个圆柱的体积比一个与它等底等高的圆锥的体积大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3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3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3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3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B.1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C.2</a:t>
                </a:r>
                <a:r>
                  <a:rPr lang="zh-CN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D.3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endParaRPr lang="zh-CN" altLang="zh-CN" sz="33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一个圆锥和一个圆柱的底面积、体积都相等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圆锥的高是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分米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圆柱的高是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分米。</a:t>
                </a:r>
                <a:endParaRPr lang="zh-CN" altLang="zh-CN" sz="33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A.3	</a:t>
                </a:r>
                <a:r>
                  <a:rPr lang="en-US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B.9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C.27</a:t>
                </a:r>
                <a:r>
                  <a:rPr lang="en-US" altLang="zh-CN" sz="33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3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D.6</a:t>
                </a:r>
                <a:endParaRPr lang="zh-CN" altLang="zh-CN" sz="33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847" y="890077"/>
                <a:ext cx="10826153" cy="4982133"/>
              </a:xfrm>
              <a:prstGeom prst="rect">
                <a:avLst/>
              </a:prstGeom>
              <a:blipFill rotWithShape="0">
                <a:blip r:embed="rId4"/>
                <a:stretch>
                  <a:fillRect l="-1520" r="-169" b="-1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586474" y="1834955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65576" y="4353869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181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933945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一个近似圆锥形的野营帐篷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它的底面半径是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2.1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帐篷的占地面积是多大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帐篷里面的空间有多大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23053" y="2509927"/>
            <a:ext cx="3048598" cy="18291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3394122"/>
            <a:ext cx="6096000" cy="12304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3.14×3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=3.14×9=28.26(m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帐篷的占地面积是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28.26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241493" y="5187212"/>
                <a:ext cx="6096000" cy="147873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×28.26×2.1=19.782(m</a:t>
                </a:r>
                <a:r>
                  <a:rPr lang="en-US" altLang="zh-CN" sz="3200" baseline="300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b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r>
                  <a:rPr lang="zh-CN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帐篷里面的空间有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19.782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200" baseline="300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2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2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493" y="5187212"/>
                <a:ext cx="6096000" cy="1478738"/>
              </a:xfrm>
              <a:prstGeom prst="rect">
                <a:avLst/>
              </a:prstGeom>
              <a:blipFill rotWithShape="0">
                <a:blip r:embed="rId5"/>
                <a:stretch>
                  <a:fillRect l="-2600" r="-1500" b="-12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一个近似圆锥形的煤堆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如下图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测得它的底面周长是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62.8 m,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如果每立方米煤重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1.4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这堆煤约重多少吨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05460" y="3804248"/>
                <a:ext cx="11360989" cy="27741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62.8÷3.14÷2=20÷2=10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×3.14×10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×2.1×1.4=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×3.14×100×2.1×1.4=307.72(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吨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这堆煤约重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307.72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吨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3804248"/>
                <a:ext cx="11360989" cy="2774157"/>
              </a:xfrm>
              <a:prstGeom prst="rect">
                <a:avLst/>
              </a:prstGeom>
              <a:blipFill rotWithShape="0">
                <a:blip r:embed="rId4"/>
                <a:stretch>
                  <a:fillRect l="-1502" r="-1019" b="-3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544714" y="2708334"/>
            <a:ext cx="4833528" cy="18119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一个圆锥的体积是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540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立方厘米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底面积是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平方厘米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这个圆锥的高是多少厘米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7056" y="2598003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540×3÷60=1620÷60=27(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这个圆锥的高是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319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95948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8740" y="1966823"/>
            <a:ext cx="109037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图所示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一个高是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的圆锥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从顶点沿着高将它切成两半后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表面积增加了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 cm</a:t>
            </a:r>
            <a:r>
              <a:rPr lang="en-US" altLang="zh-CN" sz="3200" baseline="300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这个圆锥的体积是多少立方厘米</a:t>
            </a: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83625" y="3653753"/>
                <a:ext cx="9302247" cy="2370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200" i="1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:48÷2×2÷8=6(cm)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r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:6÷2=3(cm)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×3.14×3</a:t>
                </a:r>
                <a:r>
                  <a:rPr lang="en-US" altLang="zh-CN" sz="32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×8=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×3.14×9×8=75.36(cm</a:t>
                </a:r>
                <a:r>
                  <a:rPr lang="en-US" altLang="zh-CN" sz="32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/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这个圆锥的体积是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75.36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立方厘米。</a:t>
                </a:r>
                <a:endParaRPr lang="zh-CN" altLang="en-US" sz="32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625" y="3653753"/>
                <a:ext cx="9302247" cy="2370264"/>
              </a:xfrm>
              <a:prstGeom prst="rect">
                <a:avLst/>
              </a:prstGeom>
              <a:blipFill rotWithShape="0">
                <a:blip r:embed="rId5"/>
                <a:stretch>
                  <a:fillRect l="-1704" b="-7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5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920444" y="3801860"/>
            <a:ext cx="2119723" cy="221245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480</Words>
  <Application>Microsoft Office PowerPoint</Application>
  <PresentationFormat>宽屏</PresentationFormat>
  <Paragraphs>61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Wingdings</vt:lpstr>
      <vt:lpstr>方正隶变_GBK</vt:lpstr>
      <vt:lpstr>宋体</vt:lpstr>
      <vt:lpstr>Cambria Math</vt:lpstr>
      <vt:lpstr>汉仪雅酷黑 95W</vt:lpstr>
      <vt:lpstr>Calibri</vt:lpstr>
      <vt:lpstr>方正大标宋简体</vt:lpstr>
      <vt:lpstr>方正小标宋_GBK</vt:lpstr>
      <vt:lpstr>方正仿宋_GBK</vt:lpstr>
      <vt:lpstr>Arial</vt:lpstr>
      <vt:lpstr>Times New Roman</vt:lpstr>
      <vt:lpstr>方正大标宋_GBK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2026-02-25T07:07:37Z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