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30" r:id="rId7"/>
    <p:sldId id="511" r:id="rId8"/>
    <p:sldId id="529" r:id="rId9"/>
    <p:sldId id="531" r:id="rId10"/>
    <p:sldId id="427" r:id="rId11"/>
  </p:sldIdLst>
  <p:sldSz cx="12192000" cy="6858000"/>
  <p:notesSz cx="6858000" cy="9144000"/>
  <p:embeddedFontLst>
    <p:embeddedFont>
      <p:font typeface="方正黑体_GBK" panose="03000509000000000000" pitchFamily="65" charset="-122"/>
      <p:regular r:id="rId12"/>
    </p:embeddedFont>
    <p:embeddedFont>
      <p:font typeface="方正魏碑_GBK" panose="03000509000000000000" pitchFamily="65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书宋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仿宋_GBK" panose="03000509000000000000" pitchFamily="65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Cambria Math" panose="02040503050406030204" pitchFamily="18" charset="0"/>
      <p:regular r:id="rId21"/>
    </p:embeddedFont>
    <p:embeddedFont>
      <p:font typeface="NEU-BZ" panose="02010600010101010101" pitchFamily="2" charset="-122"/>
      <p:regular r:id="rId22"/>
      <p:bold r:id="rId23"/>
      <p:italic r:id="rId24"/>
      <p:boldItalic r:id="rId25"/>
    </p:embeddedFont>
    <p:embeddedFont>
      <p:font typeface="方正大标宋简体" panose="02010600030101010101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TIF"/><Relationship Id="rId4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变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化的量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596" y="1732575"/>
            <a:ext cx="112660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一、下面是花布米数与总价之间的变化情况。观察下表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982222"/>
              </p:ext>
            </p:extLst>
          </p:nvPr>
        </p:nvGraphicFramePr>
        <p:xfrm>
          <a:off x="871267" y="2484407"/>
          <a:ext cx="10783018" cy="1689448"/>
        </p:xfrm>
        <a:graphic>
          <a:graphicData uri="http://schemas.openxmlformats.org/drawingml/2006/table">
            <a:tbl>
              <a:tblPr firstRow="1" firstCol="1" bandRow="1"/>
              <a:tblGrid>
                <a:gridCol w="1859140"/>
                <a:gridCol w="1487313"/>
                <a:gridCol w="1487313"/>
                <a:gridCol w="1487313"/>
                <a:gridCol w="1487313"/>
                <a:gridCol w="1487313"/>
                <a:gridCol w="1487313"/>
              </a:tblGrid>
              <a:tr h="84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米数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47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总价</a:t>
                      </a: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8.2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16.4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24.6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32.8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41.0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04422" y="4296147"/>
            <a:ext cx="1070749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花布米数和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是两个相关联的量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随着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的变化而变化。米数增加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总价随着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数减少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总价随着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16488" y="45014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总价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71899" y="45093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总价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03122" y="52117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93001" y="52542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增加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10094" y="59735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减少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1487" y="966422"/>
                <a:ext cx="9057735" cy="13669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2.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16.4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   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       </m:t>
                        </m:r>
                        <m: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方正书宋_GBK" panose="03000509000000000000" pitchFamily="65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NEU-BZ" panose="0201060001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填小数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NEU-BZ" panose="0201060001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000000"/>
                  </a:solidFill>
                  <a:latin typeface="NEU-BZ" panose="02010600010101010101" pitchFamily="2" charset="-122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487" y="966422"/>
                <a:ext cx="9057735" cy="1366977"/>
              </a:xfrm>
              <a:prstGeom prst="rect">
                <a:avLst/>
              </a:prstGeom>
              <a:blipFill rotWithShape="0">
                <a:blip r:embed="rId4"/>
                <a:stretch>
                  <a:fillRect l="-1884" b="-1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231472" y="1238957"/>
                <a:ext cx="1122422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40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32.8</m:t>
                      </m:r>
                    </m:oMath>
                  </m:oMathPara>
                </a14:m>
                <a:endParaRPr lang="zh-CN" altLang="en-US" sz="3400" dirty="0">
                  <a:solidFill>
                    <a:srgbClr val="E72582"/>
                  </a:solidFill>
                  <a:latin typeface="Times New Roman" panose="02020603050405020304" pitchFamily="18" charset="0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1472" y="1238957"/>
                <a:ext cx="1122422" cy="61555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2595446" y="1819268"/>
                <a:ext cx="54854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40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m:t>4</m:t>
                      </m:r>
                    </m:oMath>
                  </m:oMathPara>
                </a14:m>
                <a:endParaRPr lang="zh-CN" altLang="en-US" sz="3400" dirty="0">
                  <a:solidFill>
                    <a:srgbClr val="E72582"/>
                  </a:solidFill>
                  <a:latin typeface="Times New Roman" panose="02020603050405020304" pitchFamily="18" charset="0"/>
                  <a:ea typeface="NEU-BZ" panose="0201060001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5446" y="1819268"/>
                <a:ext cx="548548" cy="61555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4693109" y="146078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8.2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二、风是地球上的一种空气流动现象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一般是由太阳辐射热引起的。淘气同学使用轻便风速表观测了某天连续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时风力变化的情况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并绘制了下图。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20680" y="2746236"/>
            <a:ext cx="7557494" cy="38744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07052" y="4346166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时中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风力最高是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级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最低是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级。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2. 8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时的风力是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级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,16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时的风力是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级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,13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时与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时的风力都是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级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7.jpeg"/>
          <p:cNvPicPr/>
          <p:nvPr/>
        </p:nvPicPr>
        <p:blipFill rotWithShape="1">
          <a:blip r:embed="rId4"/>
          <a:srcRect t="2227"/>
          <a:stretch/>
        </p:blipFill>
        <p:spPr>
          <a:xfrm>
            <a:off x="1836092" y="871269"/>
            <a:ext cx="6936392" cy="34768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07605" y="448419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86436" y="448419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8610" y="532958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89953" y="532958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07288" y="60714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76063" y="4751607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从图中可以看到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随着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的变化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也随之变化。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7.jpeg"/>
          <p:cNvPicPr/>
          <p:nvPr/>
        </p:nvPicPr>
        <p:blipFill rotWithShape="1">
          <a:blip r:embed="rId4"/>
          <a:srcRect t="2227"/>
          <a:stretch/>
        </p:blipFill>
        <p:spPr>
          <a:xfrm>
            <a:off x="1790066" y="884615"/>
            <a:ext cx="7339199" cy="367875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61239" y="49771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16292" y="49670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风力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273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95948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883705"/>
            <a:ext cx="1111432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周末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小明到公园荡秋千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秋千高度的变化情况可以用下图来表示。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201378" y="2744799"/>
            <a:ext cx="8368430" cy="305213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4104626"/>
            <a:ext cx="1100645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小明荡秋千的过程中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到达的最高点的高度是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)m,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最低点的高度是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)m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39260" y="966421"/>
            <a:ext cx="8368430" cy="30521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68318" y="428736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38787" y="5016653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6895" y="4113256"/>
            <a:ext cx="1125992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荡秋千的第一个起落过程中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)~(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秒高度在升高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)~(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秒高度在降低。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到达最高点后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下一次再到达最高点需要经过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秒。</a:t>
            </a:r>
            <a:endParaRPr lang="zh-CN" altLang="en-US" sz="3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8173" y="916717"/>
            <a:ext cx="8364437" cy="304826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38459" y="426853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84512" y="426853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06074" y="506216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5047" y="50621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96941" y="56829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518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354</Words>
  <Application>Microsoft Office PowerPoint</Application>
  <PresentationFormat>宽屏</PresentationFormat>
  <Paragraphs>73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方正黑体_GBK</vt:lpstr>
      <vt:lpstr>Arial</vt:lpstr>
      <vt:lpstr>Wingdings</vt:lpstr>
      <vt:lpstr>方正魏碑_GBK</vt:lpstr>
      <vt:lpstr>Times New Roman</vt:lpstr>
      <vt:lpstr>方正小标宋_GBK</vt:lpstr>
      <vt:lpstr>方正隶变_GBK</vt:lpstr>
      <vt:lpstr>方正书宋_GBK</vt:lpstr>
      <vt:lpstr>微软雅黑</vt:lpstr>
      <vt:lpstr>方正仿宋_GBK</vt:lpstr>
      <vt:lpstr>方正大标宋_GBK</vt:lpstr>
      <vt:lpstr>Cambria Math</vt:lpstr>
      <vt:lpstr>NEU-BZ</vt:lpstr>
      <vt:lpstr>汉仪雅酷黑 95W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2026-03-11T02:27:15Z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