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30" r:id="rId7"/>
    <p:sldId id="529" r:id="rId8"/>
    <p:sldId id="511" r:id="rId9"/>
    <p:sldId id="525" r:id="rId10"/>
    <p:sldId id="531" r:id="rId11"/>
    <p:sldId id="427" r:id="rId12"/>
  </p:sldIdLst>
  <p:sldSz cx="12192000" cy="6858000"/>
  <p:notesSz cx="6858000" cy="9144000"/>
  <p:embeddedFontLst>
    <p:embeddedFont>
      <p:font typeface="方正黑体_GBK" panose="03000509000000000000" pitchFamily="65" charset="-122"/>
      <p:regular r:id="rId13"/>
    </p:embeddedFont>
    <p:embeddedFont>
      <p:font typeface="方正魏碑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方正书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大标宋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Cambria Math" panose="02040503050406030204" pitchFamily="18" charset="0"/>
      <p:regular r:id="rId22"/>
    </p:embeddedFont>
    <p:embeddedFont>
      <p:font typeface="NEU-BZ" panose="02010600010101010101" pitchFamily="2" charset="-122"/>
      <p:regular r:id="rId23"/>
      <p:bold r:id="rId24"/>
      <p:italic r:id="rId25"/>
      <p:boldItalic r:id="rId26"/>
    </p:embeddedFont>
    <p:embeddedFont>
      <p:font typeface="方正楷体_GBK" panose="03000509000000000000" pitchFamily="65" charset="-122"/>
      <p:regular r:id="rId27"/>
    </p:embeddedFont>
    <p:embeddedFont>
      <p:font typeface="方正大标宋简体" panose="02010600030101010101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正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表示所挂物体的质量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用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表示弹簧伸长的长度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写出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3200" i="1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之间的关系式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50498" y="2493034"/>
                <a:ext cx="7915725" cy="7512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: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由</a:t>
                </a:r>
                <a:r>
                  <a:rPr lang="zh-CN" altLang="zh-CN" sz="3200" dirty="0">
                    <a:solidFill>
                      <a:srgbClr val="E72582"/>
                    </a:solidFill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=0</a:t>
                </a:r>
                <a:r>
                  <a:rPr lang="en-US" altLang="zh-CN" sz="32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.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25,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可得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:</a:t>
                </a:r>
                <a:r>
                  <a:rPr lang="en-US" altLang="zh-CN" sz="32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y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=0</a:t>
                </a:r>
                <a:r>
                  <a:rPr lang="en-US" altLang="zh-CN" sz="32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.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25</a:t>
                </a:r>
                <a:r>
                  <a:rPr lang="en-US" altLang="zh-CN" sz="32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</a:rPr>
                  <a:t>x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en-US" sz="32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498" y="2493034"/>
                <a:ext cx="7915725" cy="751296"/>
              </a:xfrm>
              <a:prstGeom prst="rect">
                <a:avLst/>
              </a:prstGeom>
              <a:blipFill rotWithShape="0">
                <a:blip r:embed="rId4"/>
                <a:stretch>
                  <a:fillRect l="-1925" t="-4065" b="-12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82332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59733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847462"/>
            <a:ext cx="10852031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一、下表记录了在同一时间、同一地点测得的不同树的高度和影长。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461654"/>
              </p:ext>
            </p:extLst>
          </p:nvPr>
        </p:nvGraphicFramePr>
        <p:xfrm>
          <a:off x="724621" y="3427029"/>
          <a:ext cx="10343066" cy="1399540"/>
        </p:xfrm>
        <a:graphic>
          <a:graphicData uri="http://schemas.openxmlformats.org/drawingml/2006/table">
            <a:tbl>
              <a:tblPr firstRow="1" firstCol="1" bandRow="1"/>
              <a:tblGrid>
                <a:gridCol w="3058679"/>
                <a:gridCol w="1456513"/>
                <a:gridCol w="1458335"/>
                <a:gridCol w="1456513"/>
                <a:gridCol w="1456513"/>
                <a:gridCol w="1456513"/>
              </a:tblGrid>
              <a:tr h="6771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树的高度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1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影长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2.0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26445" y="2699440"/>
            <a:ext cx="105644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根据表中的数据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树的高度和影长成正比例吗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说明理由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264472"/>
              </p:ext>
            </p:extLst>
          </p:nvPr>
        </p:nvGraphicFramePr>
        <p:xfrm>
          <a:off x="793632" y="1065837"/>
          <a:ext cx="10343066" cy="1521460"/>
        </p:xfrm>
        <a:graphic>
          <a:graphicData uri="http://schemas.openxmlformats.org/drawingml/2006/table">
            <a:tbl>
              <a:tblPr firstRow="1" firstCol="1" bandRow="1"/>
              <a:tblGrid>
                <a:gridCol w="3058679"/>
                <a:gridCol w="1456513"/>
                <a:gridCol w="1458335"/>
                <a:gridCol w="1456513"/>
                <a:gridCol w="1456513"/>
                <a:gridCol w="1456513"/>
              </a:tblGrid>
              <a:tr h="6771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树的高度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1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影长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/m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2.0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041308" y="3627312"/>
            <a:ext cx="99347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0.5=2,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1.0=2,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1.5=2,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…</a:t>
            </a:r>
            <a:endParaRPr lang="zh-CN" altLang="zh-CN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树的高度和影长成正比例。因为影长随着树的高度的变化而变化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而且树高与影长的比值一定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都等于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6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如果此时此地一棵树高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2.8 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那么它的影长为多少米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509" y="1863494"/>
            <a:ext cx="83244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2.8÷2=1.4(m)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它的影长为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下面各题中的两个量成正比例的是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每箱苹果的质量一定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苹果的总质量和箱数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长方形的面积一定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它的长和宽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琪琪从家步行到图书馆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已走的路程和剩下的路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程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正方体的体积和棱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长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01584" y="17755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0898661" cy="20022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表示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成正比例的式子是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均不为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0)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=30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y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xy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=24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　　　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y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0898661" cy="2002279"/>
              </a:xfrm>
              <a:prstGeom prst="rect">
                <a:avLst/>
              </a:prstGeom>
              <a:blipFill rotWithShape="0">
                <a:blip r:embed="rId4"/>
                <a:stretch>
                  <a:fillRect l="-15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6738489" y="94640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509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5" y="861094"/>
            <a:ext cx="1134373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三、判断下面每题中的两种量是不是成正比例。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在括号里填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成正比例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不成正比例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时间一定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路程与速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度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正方体一个面的面积与它的表面积。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圆的直径和它的周长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小红的身高和体重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一段公路长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1000 m,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已修的长度与未修的长度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79744" y="243787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成正比例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40197" y="31366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成正比例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7382" y="386713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成正比例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27579" y="4656221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不成正比例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50506" y="541213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不成正比例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47343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740" y="1777042"/>
            <a:ext cx="108779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一个弹簧所挂物体的质量与弹簧伸长的长度的变化情况如下表。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782725"/>
              </p:ext>
            </p:extLst>
          </p:nvPr>
        </p:nvGraphicFramePr>
        <p:xfrm>
          <a:off x="1035170" y="2760451"/>
          <a:ext cx="9980761" cy="1733910"/>
        </p:xfrm>
        <a:graphic>
          <a:graphicData uri="http://schemas.openxmlformats.org/drawingml/2006/table">
            <a:tbl>
              <a:tblPr firstRow="1" firstCol="1" bandRow="1"/>
              <a:tblGrid>
                <a:gridCol w="4276706"/>
                <a:gridCol w="1425568"/>
                <a:gridCol w="1427351"/>
                <a:gridCol w="1425568"/>
                <a:gridCol w="1425568"/>
              </a:tblGrid>
              <a:tr h="8669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弹簧伸长长度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1.75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4.5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69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所挂物体质量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/kg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4714" y="3200536"/>
            <a:ext cx="109425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先完成上表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说说表中的两种量成正比例吗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为什么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667998"/>
              </p:ext>
            </p:extLst>
          </p:nvPr>
        </p:nvGraphicFramePr>
        <p:xfrm>
          <a:off x="1017918" y="1293961"/>
          <a:ext cx="9980761" cy="1733910"/>
        </p:xfrm>
        <a:graphic>
          <a:graphicData uri="http://schemas.openxmlformats.org/drawingml/2006/table">
            <a:tbl>
              <a:tblPr firstRow="1" firstCol="1" bandRow="1"/>
              <a:tblGrid>
                <a:gridCol w="4276706"/>
                <a:gridCol w="1425568"/>
                <a:gridCol w="1427351"/>
                <a:gridCol w="1425568"/>
                <a:gridCol w="1425568"/>
              </a:tblGrid>
              <a:tr h="8669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弹簧伸长长度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1.75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4.5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69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所挂物体质量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/kg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8499013" y="1331351"/>
            <a:ext cx="6976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3.5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39162" y="2162348"/>
            <a:ext cx="5950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18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51528" y="3846269"/>
                <a:ext cx="10314317" cy="2629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>
                  <a:lnSpc>
                    <a:spcPct val="150000"/>
                  </a:lnSpc>
                </a:pPr>
                <a:r>
                  <a:rPr lang="zh-CN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根据表中的数据可知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0.5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1.75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3.5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4.5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=0.25,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因为弹簧伸长长度与所挂物体质量的比值一定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所以弹簧伸长长度与所挂物体质量成正比例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200" dirty="0">
                  <a:solidFill>
                    <a:srgbClr val="E72582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528" y="3846269"/>
                <a:ext cx="10314317" cy="2629951"/>
              </a:xfrm>
              <a:prstGeom prst="rect">
                <a:avLst/>
              </a:prstGeom>
              <a:blipFill rotWithShape="0">
                <a:blip r:embed="rId4"/>
                <a:stretch>
                  <a:fillRect l="-1537" r="-1478" b="-1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59877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603</Words>
  <Application>Microsoft Office PowerPoint</Application>
  <PresentationFormat>宽屏</PresentationFormat>
  <Paragraphs>101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9" baseType="lpstr">
      <vt:lpstr>宋体</vt:lpstr>
      <vt:lpstr>方正黑体_GBK</vt:lpstr>
      <vt:lpstr>Arial</vt:lpstr>
      <vt:lpstr>Wingdings</vt:lpstr>
      <vt:lpstr>方正魏碑_GBK</vt:lpstr>
      <vt:lpstr>Times New Roman</vt:lpstr>
      <vt:lpstr>方正小标宋_GBK</vt:lpstr>
      <vt:lpstr>方正隶变_GBK</vt:lpstr>
      <vt:lpstr>方正书宋_GBK</vt:lpstr>
      <vt:lpstr>微软雅黑</vt:lpstr>
      <vt:lpstr>方正大标宋_GBK</vt:lpstr>
      <vt:lpstr>方正仿宋_GBK</vt:lpstr>
      <vt:lpstr>Cambria Math</vt:lpstr>
      <vt:lpstr>NEU-BZ</vt:lpstr>
      <vt:lpstr>方正楷体_GBK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2026-03-11T02:40:17Z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