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Cambria Math" pitchFamily="18" charset="0"/>
      <p:regular r:id="rId8"/>
    </p:embeddedFon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微软雅黑" pitchFamily="34" charset="-122"/>
      <p:regular r:id="rId14"/>
      <p:bold r:id="rId15"/>
    </p:embeddedFont>
    <p:embeddedFont>
      <p:font typeface="方正小标宋_GBK" pitchFamily="65" charset="-122"/>
      <p:regular r:id="rId16"/>
    </p:embeddedFont>
    <p:embeddedFont>
      <p:font typeface="方正大标宋简体" charset="-122"/>
      <p:regular r:id="rId17"/>
    </p:embeddedFont>
    <p:embeddedFont>
      <p:font typeface="方正仿宋_GBK" pitchFamily="65" charset="-122"/>
      <p:regular r:id="rId18"/>
    </p:embeddedFont>
    <p:embeddedFont>
      <p:font typeface="方正隶变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2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正比例与反比例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19125" y="861094"/>
                <a:ext cx="10892790" cy="48787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1.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填空。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(1)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如果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𝑎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𝑏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那么</a:t>
                </a:r>
                <a:r>
                  <a:rPr lang="en-US" altLang="zh-CN" sz="3400" i="1" dirty="0">
                    <a:effectLst/>
                    <a:latin typeface="Times New Roman"/>
                    <a:ea typeface="宋体"/>
                    <a:cs typeface="Times New Roman"/>
                  </a:rPr>
                  <a:t>a</a:t>
                </a:r>
                <a:r>
                  <a:rPr lang="zh-CN" altLang="zh-CN" sz="3400" dirty="0">
                    <a:effectLst/>
                    <a:latin typeface="Calibri"/>
                    <a:ea typeface="宋体"/>
                    <a:cs typeface="宋体"/>
                  </a:rPr>
                  <a:t>∶</a:t>
                </a:r>
                <a:r>
                  <a:rPr lang="en-US" altLang="zh-CN" sz="3400" i="1" dirty="0">
                    <a:effectLst/>
                    <a:latin typeface="Times New Roman"/>
                    <a:ea typeface="宋体"/>
                    <a:cs typeface="Times New Roman"/>
                  </a:rPr>
                  <a:t>b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=(</a:t>
                </a:r>
                <a:r>
                  <a:rPr lang="zh-CN" altLang="zh-CN" sz="3400" i="1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i="1" dirty="0" smtClean="0">
                    <a:effectLst/>
                    <a:latin typeface="Times New Roman"/>
                    <a:ea typeface="宋体"/>
                    <a:cs typeface="Times New Roman"/>
                  </a:rPr>
                  <a:t>     </a:t>
                </a:r>
                <a:r>
                  <a:rPr lang="zh-CN" altLang="zh-CN" sz="3400" i="1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Calibri"/>
                    <a:ea typeface="宋体"/>
                    <a:cs typeface="宋体"/>
                  </a:rPr>
                  <a:t>∶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i="1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i="1" dirty="0" smtClean="0">
                    <a:effectLst/>
                    <a:latin typeface="Times New Roman"/>
                    <a:ea typeface="宋体"/>
                    <a:cs typeface="Times New Roman"/>
                  </a:rPr>
                  <a:t>   </a:t>
                </a:r>
                <a:r>
                  <a:rPr lang="zh-CN" altLang="zh-CN" sz="3400" i="1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Calibri"/>
                    <a:ea typeface="宋体"/>
                    <a:cs typeface="宋体"/>
                  </a:rPr>
                  <a:t>∶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16=6÷(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)%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(3)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小圆的半径是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6 cm,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大圆的半径是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8 cm,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大圆和小圆的周长比是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 ),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面积比是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125" y="861094"/>
                <a:ext cx="10892790" cy="4878708"/>
              </a:xfrm>
              <a:prstGeom prst="rect">
                <a:avLst/>
              </a:prstGeom>
              <a:blipFill rotWithShape="1">
                <a:blip r:embed="rId4"/>
                <a:stretch>
                  <a:fillRect l="-1568" r="-896" b="-13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5446988" y="204648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32963" y="204648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25930" y="33004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06013" y="335795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7168653" y="3098672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9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8653" y="3098672"/>
                <a:ext cx="505267" cy="55399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8976533" y="33004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60371" y="49799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31299" y="4985737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16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0" y="861094"/>
            <a:ext cx="84391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化简。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effectLst/>
                <a:latin typeface="Times New Roman"/>
                <a:ea typeface="宋体"/>
              </a:rPr>
              <a:t>16</a:t>
            </a:r>
            <a:r>
              <a:rPr lang="zh-CN" altLang="zh-CN" sz="3400" dirty="0">
                <a:effectLst/>
                <a:ea typeface="宋体"/>
                <a:cs typeface="宋体"/>
              </a:rPr>
              <a:t>∶</a:t>
            </a:r>
            <a:r>
              <a:rPr lang="en-US" altLang="zh-CN" sz="3400" dirty="0" smtClean="0">
                <a:effectLst/>
                <a:latin typeface="Times New Roman"/>
                <a:ea typeface="宋体"/>
              </a:rPr>
              <a:t>60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866775" y="2263239"/>
                <a:ext cx="3048000" cy="188930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endParaRPr lang="en-US" altLang="zh-CN" sz="3400" dirty="0">
                  <a:solidFill>
                    <a:srgbClr val="E72582"/>
                  </a:solidFill>
                  <a:latin typeface="Times New Roman"/>
                  <a:ea typeface="宋体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=4</a:t>
                </a:r>
                <a:r>
                  <a:rPr lang="zh-CN" altLang="zh-CN" sz="3400" dirty="0">
                    <a:solidFill>
                      <a:srgbClr val="E72582"/>
                    </a:solidFill>
                    <a:ea typeface="宋体"/>
                    <a:cs typeface="宋体"/>
                  </a:rPr>
                  <a:t>∶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15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　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775" y="2263239"/>
                <a:ext cx="3048000" cy="1889300"/>
              </a:xfrm>
              <a:prstGeom prst="rect">
                <a:avLst/>
              </a:prstGeom>
              <a:blipFill rotWithShape="1">
                <a:blip r:embed="rId4"/>
                <a:stretch>
                  <a:fillRect l="-5400" b="-10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3927254" y="1672709"/>
            <a:ext cx="2146742" cy="7778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0.24</a:t>
            </a:r>
            <a:r>
              <a:rPr lang="zh-CN" altLang="zh-CN" sz="3400" dirty="0">
                <a:ea typeface="宋体"/>
                <a:cs typeface="宋体"/>
              </a:rPr>
              <a:t>∶</a:t>
            </a:r>
            <a:r>
              <a:rPr lang="en-US" altLang="zh-CN" sz="3400" dirty="0" smtClean="0">
                <a:latin typeface="Times New Roman"/>
                <a:ea typeface="宋体"/>
              </a:rPr>
              <a:t>0.36</a:t>
            </a:r>
          </a:p>
        </p:txBody>
      </p:sp>
      <p:sp>
        <p:nvSpPr>
          <p:cNvPr id="9" name="矩形 8"/>
          <p:cNvSpPr/>
          <p:nvPr/>
        </p:nvSpPr>
        <p:spPr>
          <a:xfrm>
            <a:off x="3677285" y="2355301"/>
            <a:ext cx="3048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=24</a:t>
            </a:r>
            <a:r>
              <a:rPr lang="zh-CN" altLang="zh-CN" sz="3400" dirty="0">
                <a:solidFill>
                  <a:srgbClr val="E72582"/>
                </a:solidFill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36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=2</a:t>
            </a:r>
            <a:r>
              <a:rPr lang="zh-CN" altLang="zh-CN" sz="3400" dirty="0">
                <a:solidFill>
                  <a:srgbClr val="E72582"/>
                </a:solidFill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7232146" y="1491734"/>
                <a:ext cx="1350050" cy="12070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latin typeface="Times New Roman"/>
                    <a:ea typeface="宋体"/>
                  </a:rPr>
                  <a:t>5.4</a:t>
                </a:r>
                <a:r>
                  <a:rPr lang="zh-CN" altLang="zh-CN" sz="3400" dirty="0">
                    <a:effectLst/>
                    <a:ea typeface="宋体"/>
                    <a:cs typeface="宋体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宋体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2146" y="1491734"/>
                <a:ext cx="1350050" cy="1207062"/>
              </a:xfrm>
              <a:prstGeom prst="rect">
                <a:avLst/>
              </a:prstGeom>
              <a:blipFill rotWithShape="1">
                <a:blip r:embed="rId5"/>
                <a:stretch>
                  <a:fillRect l="-12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6934200" y="2393401"/>
            <a:ext cx="3048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=5.4</a:t>
            </a:r>
            <a:r>
              <a:rPr lang="zh-CN" altLang="zh-CN" sz="3400" dirty="0">
                <a:solidFill>
                  <a:srgbClr val="E72582"/>
                </a:solidFill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0.6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=9</a:t>
            </a:r>
            <a:r>
              <a:rPr lang="zh-CN" altLang="zh-CN" sz="3400" dirty="0">
                <a:solidFill>
                  <a:srgbClr val="E72582"/>
                </a:solidFill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9807213" y="1491477"/>
                <a:ext cx="1241045" cy="12021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25</a:t>
                </a:r>
                <a:r>
                  <a:rPr lang="zh-CN" altLang="zh-CN" sz="3400" dirty="0">
                    <a:effectLst/>
                    <a:latin typeface="Calibri"/>
                    <a:ea typeface="宋体"/>
                    <a:cs typeface="宋体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07213" y="1491477"/>
                <a:ext cx="1241045" cy="1202189"/>
              </a:xfrm>
              <a:prstGeom prst="rect">
                <a:avLst/>
              </a:prstGeom>
              <a:blipFill rotWithShape="1">
                <a:blip r:embed="rId6"/>
                <a:stretch>
                  <a:fillRect l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9558747" y="2551837"/>
            <a:ext cx="1737976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=100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66750" y="861094"/>
                <a:ext cx="8477250" cy="19924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3.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解比例。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(1)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ea typeface="宋体"/>
                    <a:cs typeface="宋体"/>
                  </a:rPr>
                  <a:t>∶</a:t>
                </a:r>
                <a:r>
                  <a:rPr lang="en-US" altLang="zh-CN" sz="3400" i="1" dirty="0"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=3</a:t>
                </a:r>
                <a:r>
                  <a:rPr lang="zh-CN" altLang="zh-CN" sz="3400" dirty="0">
                    <a:effectLst/>
                    <a:ea typeface="宋体"/>
                    <a:cs typeface="宋体"/>
                  </a:rPr>
                  <a:t>∶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</a:rPr>
                  <a:t>12</a:t>
                </a: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750" y="861094"/>
                <a:ext cx="8477250" cy="1992405"/>
              </a:xfrm>
              <a:prstGeom prst="rect">
                <a:avLst/>
              </a:prstGeom>
              <a:blipFill rotWithShape="1">
                <a:blip r:embed="rId4"/>
                <a:stretch>
                  <a:fillRect l="-1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985441" y="2555145"/>
                <a:ext cx="3110310" cy="34272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: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3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=12×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仿宋_GBK"/>
                  </a:rPr>
                  <a:t>	</a:t>
                </a:r>
                <a:endParaRPr lang="en-US" altLang="zh-CN" sz="3400" dirty="0" smtClean="0">
                  <a:solidFill>
                    <a:srgbClr val="E72582"/>
                  </a:solidFill>
                  <a:latin typeface="Times New Roman"/>
                  <a:ea typeface="方正仿宋_GBK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       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÷3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仿宋_GBK"/>
                  </a:rPr>
                  <a:t>	</a:t>
                </a:r>
                <a:endParaRPr lang="en-US" altLang="zh-CN" sz="3400" dirty="0" smtClean="0">
                  <a:solidFill>
                    <a:srgbClr val="E72582"/>
                  </a:solidFill>
                  <a:latin typeface="Times New Roman"/>
                  <a:ea typeface="方正仿宋_GBK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       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　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5441" y="2555145"/>
                <a:ext cx="3110310" cy="3427285"/>
              </a:xfrm>
              <a:prstGeom prst="rect">
                <a:avLst/>
              </a:prstGeom>
              <a:blipFill rotWithShape="1">
                <a:blip r:embed="rId5"/>
                <a:stretch>
                  <a:fillRect l="-54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5835361" y="1649398"/>
                <a:ext cx="2549096" cy="12070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(2)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29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𝑥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30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仿宋_GBK"/>
                  <a:cs typeface="Times New Roman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5361" y="1649398"/>
                <a:ext cx="2549096" cy="1207062"/>
              </a:xfrm>
              <a:prstGeom prst="rect">
                <a:avLst/>
              </a:prstGeom>
              <a:blipFill rotWithShape="1">
                <a:blip r:embed="rId6"/>
                <a:stretch>
                  <a:fillRect l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6372225" y="2740144"/>
            <a:ext cx="3048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=870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 </a:t>
            </a:r>
            <a:r>
              <a:rPr lang="en-US" altLang="zh-CN" sz="3400" i="1" spc="-15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=58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5"/>
            <a:ext cx="10883265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下图中线段</a:t>
            </a:r>
            <a:r>
              <a:rPr lang="en-US" altLang="zh-CN" sz="3400" i="1" spc="-150" dirty="0">
                <a:latin typeface="Times New Roman"/>
                <a:ea typeface="宋体"/>
                <a:cs typeface="Times New Roman"/>
              </a:rPr>
              <a:t>OA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表示一架直升机飞行的路程与时间的关系。</a:t>
            </a:r>
            <a:endParaRPr lang="zh-CN" altLang="zh-CN" sz="3400" spc="-15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4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172326" y="2152332"/>
            <a:ext cx="4339589" cy="284760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7726" y="1600200"/>
            <a:ext cx="63246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这架直升机飞行的路程与时间成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比例。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这架直升机飞行了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行驶了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千米。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这架直升机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时飞行了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)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千米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21130" y="25322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23188" y="338530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91100" y="41134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01784" y="566598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450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213</Words>
  <Application>Microsoft Office PowerPoint</Application>
  <PresentationFormat>自定义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Cambria Math</vt:lpstr>
      <vt:lpstr>方正大标宋_GBK</vt:lpstr>
      <vt:lpstr>Times New Roman</vt:lpstr>
      <vt:lpstr>Calibri</vt:lpstr>
      <vt:lpstr>汉仪雅酷黑 95W</vt:lpstr>
      <vt:lpstr>微软雅黑</vt:lpstr>
      <vt:lpstr>方正小标宋_GBK</vt:lpstr>
      <vt:lpstr>方正大标宋简体</vt:lpstr>
      <vt:lpstr>方正仿宋_GBK</vt:lpstr>
      <vt:lpstr>方正隶变_GBK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2026-03-10T06:34:58Z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