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29" r:id="rId7"/>
    <p:sldId id="530" r:id="rId8"/>
    <p:sldId id="511" r:id="rId9"/>
    <p:sldId id="427" r:id="rId10"/>
  </p:sldIdLst>
  <p:sldSz cx="12192000" cy="6858000"/>
  <p:notesSz cx="6858000" cy="9144000"/>
  <p:embeddedFontLst>
    <p:embeddedFont>
      <p:font typeface="方正小标宋_GBK" panose="03000509000000000000" pitchFamily="65" charset="-122"/>
      <p:regular r:id="rId11"/>
    </p:embeddedFont>
    <p:embeddedFont>
      <p:font typeface="Cambria Math" panose="02040503050406030204" pitchFamily="18" charset="0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隶变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仿宋_GBK" panose="03000509000000000000" pitchFamily="65" charset="-122"/>
      <p:regular r:id="rId22"/>
    </p:embeddedFont>
    <p:embeddedFont>
      <p:font typeface="方正黑体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6.TIF"/><Relationship Id="rId5" Type="http://schemas.openxmlformats.org/officeDocument/2006/relationships/image" Target="../media/image15.png"/><Relationship Id="rId4" Type="http://schemas.openxmlformats.org/officeDocument/2006/relationships/image" Target="../media/image14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圆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锥的体积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(1)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846052"/>
            <a:ext cx="1108844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等底等高的圆锥和圆柱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圆柱体积是圆锥体积的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圆锥体积是圆柱体积的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圆锥的体积公式用字母表示是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dirty="0" smtClean="0">
                <a:solidFill>
                  <a:srgbClr val="A46AA6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19258" y="328790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倍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734413" y="4050102"/>
                <a:ext cx="548548" cy="10752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4413" y="4050102"/>
                <a:ext cx="548548" cy="107523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7473641" y="5240442"/>
                <a:ext cx="1316386" cy="8337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Sh</a:t>
                </a:r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3641" y="5240442"/>
                <a:ext cx="1316386" cy="833754"/>
              </a:xfrm>
              <a:prstGeom prst="rect">
                <a:avLst/>
              </a:prstGeom>
              <a:blipFill rotWithShape="0">
                <a:blip r:embed="rId6"/>
                <a:stretch>
                  <a:fillRect l="-12963" r="-12500" b="-10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108844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底面积和高都相等的圆柱和圆锥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圆柱的体积是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圆锥的体积是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如果圆锥的体积是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那么圆柱的体积是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立方分米。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57190" y="18531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69401" y="26923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50203"/>
            <a:ext cx="4980851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二、求下面圆锥的体积。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978" y="1493627"/>
            <a:ext cx="8437659" cy="26038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869531" y="3907874"/>
                <a:ext cx="5226469" cy="12044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9×3.6=3×3.6=10.8(m</a:t>
                </a:r>
                <a:r>
                  <a:rPr lang="en-US" altLang="zh-CN" sz="3400" baseline="300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531" y="3907874"/>
                <a:ext cx="5226469" cy="1204497"/>
              </a:xfrm>
              <a:prstGeom prst="rect">
                <a:avLst/>
              </a:prstGeom>
              <a:blipFill rotWithShape="0">
                <a:blip r:embed="rId5"/>
                <a:stretch>
                  <a:fillRect r="-2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7567707" y="4139594"/>
                <a:ext cx="3842696" cy="24395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×3.14×4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×9</a:t>
                </a:r>
                <a:b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×3.14×16×9</a:t>
                </a:r>
                <a:b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=150.72(cm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7707" y="4139594"/>
                <a:ext cx="3842696" cy="2439579"/>
              </a:xfrm>
              <a:prstGeom prst="rect">
                <a:avLst/>
              </a:prstGeom>
              <a:blipFill rotWithShape="0">
                <a:blip r:embed="rId6"/>
                <a:stretch>
                  <a:fillRect l="-4437" b="-8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226" y="946407"/>
            <a:ext cx="3354492" cy="234010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956865" y="3429000"/>
                <a:ext cx="10103644" cy="12044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×3.14×(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6÷2)</a:t>
                </a:r>
                <a:r>
                  <a:rPr lang="en-US" altLang="zh-CN" sz="3400" baseline="300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×8=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3.14×9×8=75.36(dm</a:t>
                </a:r>
                <a:r>
                  <a:rPr lang="en-US" altLang="zh-CN" sz="3400" baseline="300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3429000"/>
                <a:ext cx="10103644" cy="120449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三、综合应用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一个圆锥形路障警示标志牌的底面半径是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dm,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dm,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这个路障标志牌的体积是多少立方分米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79252" y="3429000"/>
                <a:ext cx="10633495" cy="19893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×3.14×2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×6=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×3.14×4×6=25.12(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立方分米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这个路障标志牌的体积是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25.12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立方分米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252" y="3429000"/>
                <a:ext cx="10633495" cy="1989327"/>
              </a:xfrm>
              <a:prstGeom prst="rect">
                <a:avLst/>
              </a:prstGeom>
              <a:blipFill rotWithShape="0">
                <a:blip r:embed="rId4"/>
                <a:stretch>
                  <a:fillRect l="-1606" b="-5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一个底面周长是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12.56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米的圆锥形小麦堆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这个小麦堆的体积是多少立方米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10883" y="2769079"/>
                <a:ext cx="10351698" cy="27741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12.56÷3.14÷2=2(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×3.14×2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×1.2=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×3.14×4×1.2=5.024(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立方米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这个小麦堆的体积是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5.024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立方米。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883" y="2769079"/>
                <a:ext cx="10351698" cy="2774157"/>
              </a:xfrm>
              <a:prstGeom prst="rect">
                <a:avLst/>
              </a:prstGeom>
              <a:blipFill rotWithShape="0">
                <a:blip r:embed="rId4"/>
                <a:stretch>
                  <a:fillRect l="-1649" b="-3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2894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95948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629" y="1992702"/>
            <a:ext cx="1081752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右图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将三角形绕直线</a:t>
            </a:r>
            <a:r>
              <a:rPr lang="en-US" altLang="zh-CN" sz="34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旋转一周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形成一个立体图形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这个图形的体积是多少立方厘米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948906" y="3959525"/>
                <a:ext cx="8195094" cy="2266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×3.14×3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×5=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×3.14×9×5=47.1(cm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这个图形的体积是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47.1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立方厘米。</a:t>
                </a:r>
                <a:r>
                  <a:rPr lang="en-US" altLang="zh-CN" sz="1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1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endParaRPr lang="zh-CN" altLang="zh-CN" sz="1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906" y="3959525"/>
                <a:ext cx="8195094" cy="2266326"/>
              </a:xfrm>
              <a:prstGeom prst="rect">
                <a:avLst/>
              </a:prstGeom>
              <a:blipFill rotWithShape="0">
                <a:blip r:embed="rId5"/>
                <a:stretch>
                  <a:fillRect l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4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9237068" y="3052741"/>
            <a:ext cx="2163570" cy="250508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339</Words>
  <Application>Microsoft Office PowerPoint</Application>
  <PresentationFormat>宽屏</PresentationFormat>
  <Paragraphs>47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方正小标宋_GBK</vt:lpstr>
      <vt:lpstr>Wingdings</vt:lpstr>
      <vt:lpstr>宋体</vt:lpstr>
      <vt:lpstr>Cambria Math</vt:lpstr>
      <vt:lpstr>方正大标宋_GBK</vt:lpstr>
      <vt:lpstr>Calibri</vt:lpstr>
      <vt:lpstr>Arial</vt:lpstr>
      <vt:lpstr>汉仪雅酷黑 95W</vt:lpstr>
      <vt:lpstr>Times New Roman</vt:lpstr>
      <vt:lpstr>方正隶变_GBK</vt:lpstr>
      <vt:lpstr>方正大标宋简体</vt:lpstr>
      <vt:lpstr>微软雅黑</vt:lpstr>
      <vt:lpstr>方正仿宋_GBK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2026-02-25T06:54:23Z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