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502" r:id="rId5"/>
    <p:sldId id="503" r:id="rId6"/>
    <p:sldId id="497" r:id="rId7"/>
    <p:sldId id="504" r:id="rId8"/>
    <p:sldId id="427" r:id="rId9"/>
  </p:sldIdLst>
  <p:sldSz cx="12192000" cy="6858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方正仿宋_GBK" pitchFamily="65" charset="-122"/>
      <p:regular r:id="rId15"/>
    </p:embeddedFont>
    <p:embeddedFont>
      <p:font typeface="方正隶变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魏碑_GBK" pitchFamily="65" charset="-122"/>
      <p:regular r:id="rId19"/>
    </p:embeddedFont>
    <p:embeddedFont>
      <p:font typeface="方正大标宋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画一画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5"/>
            <a:ext cx="7262072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一台织布机的织布情况如下表。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255212"/>
              </p:ext>
            </p:extLst>
          </p:nvPr>
        </p:nvGraphicFramePr>
        <p:xfrm>
          <a:off x="1066796" y="1743075"/>
          <a:ext cx="9886957" cy="1554480"/>
        </p:xfrm>
        <a:graphic>
          <a:graphicData uri="http://schemas.openxmlformats.org/drawingml/2006/table">
            <a:tbl>
              <a:tblPr firstRow="1" firstCol="1" bandRow="1"/>
              <a:tblGrid>
                <a:gridCol w="2966085"/>
                <a:gridCol w="988696"/>
                <a:gridCol w="988696"/>
                <a:gridCol w="988696"/>
                <a:gridCol w="988696"/>
                <a:gridCol w="988696"/>
                <a:gridCol w="988696"/>
                <a:gridCol w="988696"/>
              </a:tblGrid>
              <a:tr h="6334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工作时间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时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织布米数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米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18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275913" y="1696308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16872" y="2513737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24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67033" y="2513736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36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3900" y="3307031"/>
            <a:ext cx="10715625" cy="3345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把上表填写完整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并判断工作时间与织布米数是否成正比例。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工作时间与织布米数成正比例。因为织布米数随着工作时间的增加而增加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且比值一定。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1808701"/>
              </p:ext>
            </p:extLst>
          </p:nvPr>
        </p:nvGraphicFramePr>
        <p:xfrm>
          <a:off x="1152521" y="949781"/>
          <a:ext cx="9886957" cy="1554480"/>
        </p:xfrm>
        <a:graphic>
          <a:graphicData uri="http://schemas.openxmlformats.org/drawingml/2006/table">
            <a:tbl>
              <a:tblPr firstRow="1" firstCol="1" bandRow="1"/>
              <a:tblGrid>
                <a:gridCol w="2966085"/>
                <a:gridCol w="988696"/>
                <a:gridCol w="988696"/>
                <a:gridCol w="988696"/>
                <a:gridCol w="988696"/>
                <a:gridCol w="988696"/>
                <a:gridCol w="988696"/>
                <a:gridCol w="988696"/>
              </a:tblGrid>
              <a:tr h="6334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工作时间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时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织布米数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米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18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361638" y="903014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02597" y="1720443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24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52758" y="1720442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36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pic>
        <p:nvPicPr>
          <p:cNvPr id="11" name="image10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677026" y="2826385"/>
            <a:ext cx="4886800" cy="2661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2135" y="2743199"/>
            <a:ext cx="610489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根据表中的数据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在右图中描出工作时间和织布米数所对应的点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再把他们按顺序连起来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12" name="image10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677028" y="2826385"/>
            <a:ext cx="4886798" cy="26616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229816"/>
              </p:ext>
            </p:extLst>
          </p:nvPr>
        </p:nvGraphicFramePr>
        <p:xfrm>
          <a:off x="1152521" y="949781"/>
          <a:ext cx="9886957" cy="1554480"/>
        </p:xfrm>
        <a:graphic>
          <a:graphicData uri="http://schemas.openxmlformats.org/drawingml/2006/table">
            <a:tbl>
              <a:tblPr firstRow="1" firstCol="1" bandRow="1"/>
              <a:tblGrid>
                <a:gridCol w="2966085"/>
                <a:gridCol w="988696"/>
                <a:gridCol w="988696"/>
                <a:gridCol w="988696"/>
                <a:gridCol w="988696"/>
                <a:gridCol w="988696"/>
                <a:gridCol w="988696"/>
                <a:gridCol w="988696"/>
              </a:tblGrid>
              <a:tr h="6334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工作时间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时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织布米数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米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18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361638" y="903014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02597" y="1720443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24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52758" y="1720442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36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8185" y="2657474"/>
            <a:ext cx="5948841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图中所描的点在一条直线上吗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说明了什么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图中所描的点在一条直线上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说明工作时间和织布米数成正比例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pic>
        <p:nvPicPr>
          <p:cNvPr id="13" name="image10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677026" y="2826385"/>
            <a:ext cx="4886800" cy="2661608"/>
          </a:xfrm>
          <a:prstGeom prst="rect">
            <a:avLst/>
          </a:prstGeom>
        </p:spPr>
      </p:pic>
      <p:pic>
        <p:nvPicPr>
          <p:cNvPr id="14" name="image10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677028" y="2826385"/>
            <a:ext cx="4886798" cy="26616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57981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311345"/>
              </p:ext>
            </p:extLst>
          </p:nvPr>
        </p:nvGraphicFramePr>
        <p:xfrm>
          <a:off x="1152521" y="949781"/>
          <a:ext cx="9886957" cy="1554480"/>
        </p:xfrm>
        <a:graphic>
          <a:graphicData uri="http://schemas.openxmlformats.org/drawingml/2006/table">
            <a:tbl>
              <a:tblPr firstRow="1" firstCol="1" bandRow="1"/>
              <a:tblGrid>
                <a:gridCol w="2966085"/>
                <a:gridCol w="988696"/>
                <a:gridCol w="988696"/>
                <a:gridCol w="988696"/>
                <a:gridCol w="988696"/>
                <a:gridCol w="988696"/>
                <a:gridCol w="988696"/>
                <a:gridCol w="988696"/>
              </a:tblGrid>
              <a:tr h="6334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工作时间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时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织布米数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米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18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361638" y="903014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02597" y="1720443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24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52758" y="1720442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36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8184" y="2495549"/>
            <a:ext cx="6025042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根据图象判断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这台织布机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时织布多少米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织布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米需要多少时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6×2.5=15(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21÷6=3.5(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这台织布机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2.5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时织布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织布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米需要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3.5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时。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2" name="image10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677026" y="2826385"/>
            <a:ext cx="4886800" cy="2661608"/>
          </a:xfrm>
          <a:prstGeom prst="rect">
            <a:avLst/>
          </a:prstGeom>
        </p:spPr>
      </p:pic>
      <p:pic>
        <p:nvPicPr>
          <p:cNvPr id="13" name="image10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000878" y="2826385"/>
            <a:ext cx="4886798" cy="26616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95354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5"/>
            <a:ext cx="109213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下图表示啤酒厂的工作时间和工作总量的关系。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工作总量和工作时间的比值是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这个比值表示什么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0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242983" y="2706687"/>
            <a:ext cx="4268931" cy="319104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242983" y="18464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3429000"/>
            <a:ext cx="524668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这个比值表示每时生产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吨啤酒。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5"/>
            <a:ext cx="1092136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图中两个量成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比例。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(5,70)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表示什么含义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0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362824" y="1076722"/>
            <a:ext cx="4034790" cy="301602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14058" y="107672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2812" y="2598003"/>
            <a:ext cx="582136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点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(5,70)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表示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时生产啤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酒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吨。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9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369</Words>
  <Application>Microsoft Office PowerPoint</Application>
  <PresentationFormat>自定义</PresentationFormat>
  <Paragraphs>105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汉仪雅酷黑 95W</vt:lpstr>
      <vt:lpstr>Times New Roman</vt:lpstr>
      <vt:lpstr>Calibri</vt:lpstr>
      <vt:lpstr>方正小标宋_GBK</vt:lpstr>
      <vt:lpstr>方正仿宋_GBK</vt:lpstr>
      <vt:lpstr>方正隶变_GBK</vt:lpstr>
      <vt:lpstr>微软雅黑</vt:lpstr>
      <vt:lpstr>方正魏碑_GBK</vt:lpstr>
      <vt:lpstr>Wingdings</vt:lpstr>
      <vt:lpstr>方正大标宋_GBK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2026-03-09T23:37:41Z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