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方正大标宋简体" charset="-122"/>
      <p:regular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117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png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 dirty="0">
                <a:latin typeface="方正大标宋_GBK" pitchFamily="65" charset="-122"/>
                <a:ea typeface="方正大标宋_GBK" pitchFamily="65" charset="-122"/>
              </a:rPr>
              <a:t>圆锥的体积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en-US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1" y="861094"/>
            <a:ext cx="110064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将圆锥形容器装满沙子倒入与它等底等高的圆柱形容器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需要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次倒满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所以圆锥的体积等于和它等底等高的圆柱体积的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用</a:t>
            </a:r>
            <a:r>
              <a:rPr lang="en-US" altLang="zh-CN" sz="3400" i="1" dirty="0">
                <a:effectLst/>
                <a:latin typeface="Times New Roman"/>
                <a:ea typeface="宋体"/>
                <a:cs typeface="Times New Roman"/>
              </a:rPr>
              <a:t>V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表示圆锥的体积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>
                <a:effectLst/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表示底面积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>
                <a:effectLst/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表示高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那么圆锥的体积计算公式表示为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i="1" dirty="0">
                <a:effectLst/>
                <a:latin typeface="Times New Roman"/>
                <a:ea typeface="宋体"/>
                <a:cs typeface="Times New Roman"/>
              </a:rPr>
              <a:t>V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=</a:t>
            </a:r>
            <a:r>
              <a:rPr lang="zh-CN" altLang="zh-CN" sz="3400" i="1" dirty="0">
                <a:effectLst/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i="1" dirty="0" smtClean="0">
                <a:effectLst/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8272" y="262770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4102089" y="3137677"/>
                <a:ext cx="482824" cy="9017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8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28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8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8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2089" y="3137677"/>
                <a:ext cx="482824" cy="9017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5325019" y="4795522"/>
                <a:ext cx="805029" cy="8337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 err="1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Sh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5019" y="4795522"/>
                <a:ext cx="805029" cy="833754"/>
              </a:xfrm>
              <a:prstGeom prst="rect">
                <a:avLst/>
              </a:prstGeom>
              <a:blipFill rotWithShape="1">
                <a:blip r:embed="rId5"/>
                <a:stretch>
                  <a:fillRect r="-21212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8516" y="861094"/>
            <a:ext cx="6830541" cy="804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计算下面圆锥的体积。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4524" y="1665417"/>
            <a:ext cx="545846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7518" y="1882225"/>
            <a:ext cx="2272838" cy="222420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4271489" y="2003367"/>
                <a:ext cx="5196715" cy="27741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9.3×5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=3.1×5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15.5(cm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1489" y="2003367"/>
                <a:ext cx="5196715" cy="2774157"/>
              </a:xfrm>
              <a:prstGeom prst="rect">
                <a:avLst/>
              </a:prstGeom>
              <a:blipFill rotWithShape="1">
                <a:blip r:embed="rId5"/>
                <a:stretch>
                  <a:fillRect l="-3286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6582" y="861094"/>
            <a:ext cx="5616403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69" y="1030113"/>
            <a:ext cx="2146829" cy="184609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197927" y="1030113"/>
                <a:ext cx="6966066" cy="3017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3.14×3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×5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3.14×9×5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47.1(cm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7927" y="1030113"/>
                <a:ext cx="6966066" cy="3017621"/>
              </a:xfrm>
              <a:prstGeom prst="rect">
                <a:avLst/>
              </a:prstGeom>
              <a:blipFill rotWithShape="1">
                <a:blip r:embed="rId5"/>
                <a:stretch>
                  <a:fillRect l="-2452" b="-56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1013494"/>
            <a:ext cx="574196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38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5870" y="1104795"/>
            <a:ext cx="3532859" cy="25051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991100" y="1285875"/>
                <a:ext cx="6381750" cy="3886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12÷2=6(cm)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书宋_GBK"/>
                    <a:cs typeface="Times New Roman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/>
                  <a:ea typeface="方正书宋_GBK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3.14×6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×18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3.14×36×18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678.24(cm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1100" y="1285875"/>
                <a:ext cx="6381750" cy="3886320"/>
              </a:xfrm>
              <a:prstGeom prst="rect">
                <a:avLst/>
              </a:prstGeom>
              <a:blipFill rotWithShape="1">
                <a:blip r:embed="rId5"/>
                <a:stretch>
                  <a:fillRect l="-2674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19125" y="861094"/>
                <a:ext cx="10892790" cy="54559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/>
                    <a:ea typeface="宋体"/>
                    <a:cs typeface="Times New Roman"/>
                  </a:rPr>
                  <a:t>3.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淘气买了一个圆锥形的冰淇淋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底面半径是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厘米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高是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8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厘米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方正书宋_GBK"/>
                    <a:cs typeface="Times New Roman"/>
                  </a:rPr>
                  <a:t>这个冰淇淋的体积是多少立方厘米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?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effectLst/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3.14×3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×8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×3.14×9×8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=75.36(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立方厘米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这个冰淇淋的体积是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75.36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立方厘米。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125" y="861094"/>
                <a:ext cx="10892790" cy="5455981"/>
              </a:xfrm>
              <a:prstGeom prst="rect">
                <a:avLst/>
              </a:prstGeom>
              <a:blipFill rotWithShape="1">
                <a:blip r:embed="rId4"/>
                <a:stretch>
                  <a:fillRect l="-1568" b="-1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206</Words>
  <Application>Microsoft Office PowerPoint</Application>
  <PresentationFormat>自定义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方正隶变_GBK</vt:lpstr>
      <vt:lpstr>Cambria Math</vt:lpstr>
      <vt:lpstr>汉仪雅酷黑 95W</vt:lpstr>
      <vt:lpstr>方正大标宋简体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2026-02-24T08:35:15Z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