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502" r:id="rId7"/>
    <p:sldId id="499" r:id="rId8"/>
    <p:sldId id="427" r:id="rId9"/>
  </p:sldIdLst>
  <p:sldSz cx="12192000" cy="6858000"/>
  <p:notesSz cx="6858000" cy="9144000"/>
  <p:embeddedFontLst>
    <p:embeddedFont>
      <p:font typeface="Cambria Math" pitchFamily="18" charset="0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小标宋_GBK" pitchFamily="65" charset="-122"/>
      <p:regular r:id="rId15"/>
    </p:embeddedFont>
    <p:embeddedFont>
      <p:font typeface="方正仿宋_GBK" pitchFamily="65" charset="-122"/>
      <p:regular r:id="rId16"/>
    </p:embeddedFont>
    <p:embeddedFont>
      <p:font typeface="方正隶变_GBK" pitchFamily="65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方正大标宋_GBK" pitchFamily="65" charset="-122"/>
      <p:regular r:id="rId20"/>
    </p:embeddedFont>
    <p:embeddedFont>
      <p:font typeface="方正大标宋简体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tif"/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9.tif"/><Relationship Id="rId5" Type="http://schemas.openxmlformats.org/officeDocument/2006/relationships/image" Target="../media/image8.png"/><Relationship Id="rId4" Type="http://schemas.openxmlformats.org/officeDocument/2006/relationships/image" Target="../media/image7.tif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image" Target="../media/image17.png"/><Relationship Id="rId5" Type="http://schemas.openxmlformats.org/officeDocument/2006/relationships/image" Target="../media/image16.TIF"/><Relationship Id="rId4" Type="http://schemas.openxmlformats.org/officeDocument/2006/relationships/image" Target="../media/image15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小数、分数、百分数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47699" y="861094"/>
                <a:ext cx="10864215" cy="43813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latin typeface="Times New Roman"/>
                    <a:ea typeface="宋体"/>
                    <a:cs typeface="Times New Roman"/>
                  </a:rPr>
                  <a:t>1.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填空。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(1)4</a:t>
                </a:r>
                <a:r>
                  <a:rPr lang="zh-CN" altLang="zh-CN" sz="3400" dirty="0">
                    <a:effectLst/>
                    <a:latin typeface="Calibri"/>
                    <a:ea typeface="宋体"/>
                    <a:cs typeface="宋体"/>
                  </a:rPr>
                  <a:t>∶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en-US" altLang="zh-CN" sz="3400" dirty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  )=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(</m:t>
                        </m:r>
                        <m:r>
                          <a:rPr lang="en-US" altLang="zh-CN" sz="3400" b="0" i="0" smtClean="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            </m:t>
                        </m:r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)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=12÷(</a:t>
                </a:r>
                <a:r>
                  <a:rPr lang="en-US" altLang="zh-CN" sz="3400" dirty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 smtClean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         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)=(</a:t>
                </a:r>
                <a:r>
                  <a:rPr lang="en-US" altLang="zh-CN" sz="3400" dirty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     )%=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八折。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(2)0.851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保留整数约是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en-US" altLang="zh-CN" sz="3400" dirty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   ),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保留一位小数约是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en-US" altLang="zh-CN" sz="3400" dirty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 smtClean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          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),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保留两位小数约是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en-US" altLang="zh-CN" sz="3400" dirty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 smtClean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          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把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0.851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改写成百分数是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(               )%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699" y="861094"/>
                <a:ext cx="10864215" cy="4381328"/>
              </a:xfrm>
              <a:prstGeom prst="rect">
                <a:avLst/>
              </a:prstGeom>
              <a:blipFill rotWithShape="1">
                <a:blip r:embed="rId4"/>
                <a:stretch>
                  <a:fillRect l="-1515" r="-1684" b="-16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2360888" y="204378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3576624" y="1859837"/>
                <a:ext cx="718466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宋体"/>
                          <a:cs typeface="Times New Roman"/>
                        </a:rPr>
                        <m:t>20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6624" y="1859837"/>
                <a:ext cx="718466" cy="553998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6074264" y="204378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57358" y="210605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94588" y="296088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143879" y="2951360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0.9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60157" y="3780036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0.85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07632" y="4513461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85.1 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861095"/>
            <a:ext cx="73628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(3)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在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○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里填上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“&gt;” “&lt;”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或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“=”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7775" y="2000802"/>
            <a:ext cx="8867775" cy="1028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829396" y="2116969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宋体"/>
              </a:rPr>
              <a:t>&gt;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91671" y="2126494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宋体"/>
              </a:rPr>
              <a:t>&gt;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82621" y="2126494"/>
            <a:ext cx="4876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b="1" dirty="0">
                <a:solidFill>
                  <a:srgbClr val="E72582"/>
                </a:solidFill>
                <a:latin typeface="Times New Roman"/>
                <a:ea typeface="宋体"/>
              </a:rPr>
              <a:t>&gt;</a:t>
            </a:r>
            <a:endParaRPr lang="zh-CN" altLang="en-US" sz="42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700" y="861095"/>
            <a:ext cx="1086421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(4)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用分数、小数、百分数表示各图的阴影部分。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1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85227" y="1913254"/>
            <a:ext cx="1806760" cy="15157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95371" y="3787342"/>
            <a:ext cx="3236784" cy="24468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分数</a:t>
            </a:r>
            <a:r>
              <a:rPr lang="en-US" altLang="zh-CN" sz="3400" u="sng" dirty="0">
                <a:effectLst/>
                <a:latin typeface="Times New Roman"/>
                <a:ea typeface="宋体"/>
              </a:rPr>
              <a:t> </a:t>
            </a:r>
            <a:r>
              <a:rPr lang="en-US" altLang="zh-CN" sz="3400" u="sng" dirty="0" smtClean="0">
                <a:effectLst/>
                <a:latin typeface="Times New Roman"/>
                <a:ea typeface="宋体"/>
              </a:rPr>
              <a:t>              </a:t>
            </a:r>
            <a:r>
              <a:rPr lang="zh-CN" altLang="zh-CN" sz="3400" u="sng" dirty="0">
                <a:effectLst/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u="sng" dirty="0" smtClean="0">
              <a:effectLst/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 smtClean="0">
                <a:effectLst/>
                <a:latin typeface="Times New Roman"/>
                <a:ea typeface="宋体"/>
                <a:cs typeface="Times New Roman"/>
              </a:rPr>
              <a:t>小数</a:t>
            </a:r>
            <a:r>
              <a:rPr lang="zh-CN" altLang="zh-CN" sz="3400" u="sng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effectLst/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u="sng" dirty="0">
                <a:effectLst/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u="sng" dirty="0" smtClean="0">
              <a:effectLst/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 smtClean="0">
                <a:effectLst/>
                <a:latin typeface="Times New Roman"/>
                <a:ea typeface="宋体"/>
                <a:cs typeface="Times New Roman"/>
              </a:rPr>
              <a:t>百分数</a:t>
            </a:r>
            <a:r>
              <a:rPr lang="zh-CN" altLang="zh-CN" sz="3400" u="sng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effectLst/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u="sng" dirty="0">
                <a:effectLst/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2113652" y="3448049"/>
                <a:ext cx="505267" cy="9566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3652" y="3448049"/>
                <a:ext cx="505267" cy="95667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2001441" y="4599186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0.5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38845" y="5408811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50%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2" name="image119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5026977" y="1946114"/>
            <a:ext cx="1450023" cy="1450023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281906" y="3775519"/>
            <a:ext cx="3345788" cy="24468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分数</a:t>
            </a:r>
            <a:r>
              <a:rPr lang="zh-CN" altLang="zh-CN" sz="3400" u="sng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effectLst/>
                <a:latin typeface="Times New Roman"/>
                <a:ea typeface="宋体"/>
                <a:cs typeface="Times New Roman"/>
              </a:rPr>
              <a:t>              </a:t>
            </a:r>
          </a:p>
          <a:p>
            <a:pPr>
              <a:lnSpc>
                <a:spcPct val="150000"/>
              </a:lnSpc>
            </a:pPr>
            <a:r>
              <a:rPr lang="zh-CN" altLang="zh-CN" sz="3400" dirty="0" smtClean="0">
                <a:effectLst/>
                <a:latin typeface="Times New Roman"/>
                <a:ea typeface="宋体"/>
                <a:cs typeface="Times New Roman"/>
              </a:rPr>
              <a:t>小数</a:t>
            </a:r>
            <a:r>
              <a:rPr lang="zh-CN" altLang="zh-CN" sz="3400" u="sng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effectLst/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u="sng" dirty="0">
                <a:effectLst/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u="sng" dirty="0" smtClean="0">
              <a:effectLst/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 smtClean="0">
                <a:effectLst/>
                <a:latin typeface="Times New Roman"/>
                <a:ea typeface="宋体"/>
                <a:cs typeface="Times New Roman"/>
              </a:rPr>
              <a:t>百分数</a:t>
            </a:r>
            <a:r>
              <a:rPr lang="zh-CN" altLang="zh-CN" sz="3400" u="sng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effectLst/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effectLst/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5827534" y="3500546"/>
                <a:ext cx="505267" cy="959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7534" y="3500546"/>
                <a:ext cx="505267" cy="959686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矩形 14"/>
          <p:cNvSpPr/>
          <p:nvPr/>
        </p:nvSpPr>
        <p:spPr>
          <a:xfrm>
            <a:off x="5559661" y="4599186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0.375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937186" y="5386784"/>
            <a:ext cx="131157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37.5%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7" name="image120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8381682" y="2121691"/>
            <a:ext cx="2602799" cy="1098869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8381682" y="3726373"/>
            <a:ext cx="3236784" cy="24468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分数</a:t>
            </a:r>
            <a:r>
              <a:rPr lang="en-US" altLang="zh-CN" sz="3400" u="sng" dirty="0">
                <a:effectLst/>
                <a:latin typeface="Times New Roman"/>
                <a:ea typeface="宋体"/>
              </a:rPr>
              <a:t> </a:t>
            </a:r>
            <a:r>
              <a:rPr lang="en-US" altLang="zh-CN" sz="3400" u="sng" dirty="0" smtClean="0">
                <a:effectLst/>
                <a:latin typeface="Times New Roman"/>
                <a:ea typeface="宋体"/>
              </a:rPr>
              <a:t>            </a:t>
            </a:r>
            <a:r>
              <a:rPr lang="zh-CN" altLang="zh-CN" sz="3400" u="sng" dirty="0">
                <a:effectLst/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u="sng" dirty="0" smtClean="0">
              <a:effectLst/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 smtClean="0">
                <a:effectLst/>
                <a:latin typeface="Times New Roman"/>
                <a:ea typeface="宋体"/>
                <a:cs typeface="Times New Roman"/>
              </a:rPr>
              <a:t>小数</a:t>
            </a:r>
            <a:r>
              <a:rPr lang="zh-CN" altLang="zh-CN" sz="3400" u="sng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effectLst/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effectLst/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u="sng" dirty="0" smtClean="0">
              <a:effectLst/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 smtClean="0">
                <a:effectLst/>
                <a:latin typeface="Times New Roman"/>
                <a:ea typeface="宋体"/>
                <a:cs typeface="Times New Roman"/>
              </a:rPr>
              <a:t>百分数</a:t>
            </a:r>
            <a:r>
              <a:rPr lang="zh-CN" altLang="zh-CN" sz="3400" u="sng" dirty="0">
                <a:effectLst/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effectLst/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400" u="sng" dirty="0">
                <a:effectLst/>
                <a:latin typeface="Times New Roman"/>
                <a:ea typeface="宋体"/>
              </a:rPr>
              <a:t> </a:t>
            </a:r>
            <a:endParaRPr lang="zh-CN" altLang="en-US" sz="3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矩形 18"/>
              <p:cNvSpPr/>
              <p:nvPr/>
            </p:nvSpPr>
            <p:spPr>
              <a:xfrm>
                <a:off x="9891699" y="3448049"/>
                <a:ext cx="718466" cy="9566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7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9" name="矩形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91699" y="3448049"/>
                <a:ext cx="718466" cy="956672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矩形 19"/>
          <p:cNvSpPr/>
          <p:nvPr/>
        </p:nvSpPr>
        <p:spPr>
          <a:xfrm>
            <a:off x="9850705" y="4571215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0.7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088109" y="5312172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70%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4" grpId="0"/>
      <p:bldP spid="15" grpId="0"/>
      <p:bldP spid="16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85799" y="861094"/>
                <a:ext cx="10826115" cy="58664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2.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反复比较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准确选择。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把正确答案的序号填在括号里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(1)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关于淘气的身高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下面描述正确的是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A.138% cm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		B.1.38 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m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</a:t>
                </a:r>
                <a:endParaRPr lang="en-US" altLang="zh-CN" sz="3400" dirty="0" smtClean="0"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C.138 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cm</a:t>
                </a:r>
                <a:r>
                  <a:rPr lang="en-US" altLang="zh-CN" sz="3400" baseline="30000" dirty="0">
                    <a:effectLst/>
                    <a:latin typeface="Times New Roman"/>
                    <a:ea typeface="宋体"/>
                    <a:cs typeface="Times New Roman"/>
                  </a:rPr>
                  <a:t>2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			D.13.8 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cm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(2)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下面各数中最大的数是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A.0.245245</a:t>
                </a:r>
                <a:r>
                  <a:rPr lang="en-US" altLang="zh-CN" sz="3400" dirty="0">
                    <a:effectLst/>
                    <a:latin typeface="宋体" pitchFamily="2" charset="-122"/>
                    <a:ea typeface="宋体" pitchFamily="2" charset="-122"/>
                    <a:cs typeface="Times New Roman"/>
                  </a:rPr>
                  <a:t>…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	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		B.24.5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%	</a:t>
                </a:r>
                <a:endParaRPr lang="en-US" altLang="zh-CN" sz="3400" dirty="0" smtClean="0"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C.0.2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limUppPr>
                      <m:e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45</m:t>
                        </m:r>
                      </m:e>
                      <m:lim>
                        <m:r>
                          <a:rPr lang="en-US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••</m:t>
                        </m:r>
                      </m:lim>
                    </m:limUpp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	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			D.0.2452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799" y="861094"/>
                <a:ext cx="10826115" cy="5866414"/>
              </a:xfrm>
              <a:prstGeom prst="rect">
                <a:avLst/>
              </a:prstGeom>
              <a:blipFill rotWithShape="1">
                <a:blip r:embed="rId4"/>
                <a:stretch>
                  <a:fillRect l="-15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8430345" y="18083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34845" y="41800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85799" y="861094"/>
                <a:ext cx="10826115" cy="43454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3)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的分子加上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4,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要使分数的大小不变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分母应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A.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加上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4	</a:t>
                </a:r>
                <a:endParaRPr lang="en-US" altLang="zh-CN" sz="3400" dirty="0" smtClean="0"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B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扩大到原来的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2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倍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C.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扩大到原来的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3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倍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	</a:t>
                </a:r>
                <a:endParaRPr lang="en-US" altLang="zh-CN" sz="3400" dirty="0" smtClean="0"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D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扩大到原来的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4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倍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799" y="861094"/>
                <a:ext cx="10826115" cy="4345420"/>
              </a:xfrm>
              <a:prstGeom prst="rect">
                <a:avLst/>
              </a:prstGeom>
              <a:blipFill rotWithShape="1">
                <a:blip r:embed="rId4"/>
                <a:stretch>
                  <a:fillRect l="-1520" r="-1126" b="-16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9820995" y="120233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9868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5"/>
            <a:ext cx="7290647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在下图中用阴影部分表示各数。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2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22312" y="1973580"/>
            <a:ext cx="10439630" cy="1836420"/>
          </a:xfrm>
          <a:prstGeom prst="rect">
            <a:avLst/>
          </a:prstGeom>
        </p:spPr>
      </p:pic>
      <p:pic>
        <p:nvPicPr>
          <p:cNvPr id="9" name="image12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22312" y="1973580"/>
            <a:ext cx="10439630" cy="183642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2012416" y="3744978"/>
                <a:ext cx="8351966" cy="11142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　　　　　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0.7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　　</a:t>
                </a:r>
                <a:r>
                  <a:rPr lang="zh-CN" altLang="zh-CN" sz="3400" dirty="0">
                    <a:effectLst/>
                    <a:latin typeface="Calibri"/>
                    <a:ea typeface="Times New Roman"/>
                    <a:cs typeface="Times New Roman"/>
                  </a:rPr>
                  <a:t>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45%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2416" y="3744978"/>
                <a:ext cx="8351966" cy="1114216"/>
              </a:xfrm>
              <a:prstGeom prst="rect">
                <a:avLst/>
              </a:prstGeom>
              <a:blipFill rotWithShape="1">
                <a:blip r:embed="rId6"/>
                <a:stretch>
                  <a:fillRect r="-1241" b="-71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261</Words>
  <Application>Microsoft Office PowerPoint</Application>
  <PresentationFormat>自定义</PresentationFormat>
  <Paragraphs>72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Cambria Math</vt:lpstr>
      <vt:lpstr>汉仪雅酷黑 95W</vt:lpstr>
      <vt:lpstr>Times New Roman</vt:lpstr>
      <vt:lpstr>Calibri</vt:lpstr>
      <vt:lpstr>方正小标宋_GBK</vt:lpstr>
      <vt:lpstr>方正仿宋_GBK</vt:lpstr>
      <vt:lpstr>方正隶变_GBK</vt:lpstr>
      <vt:lpstr>微软雅黑</vt:lpstr>
      <vt:lpstr>Wingdings</vt:lpstr>
      <vt:lpstr>方正大标宋_GBK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234</cp:revision>
  <dcterms:created xsi:type="dcterms:W3CDTF">2019-06-19T02:08:00Z</dcterms:created>
  <dcterms:modified xsi:type="dcterms:W3CDTF">2026-03-10T01:13:51Z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