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29" r:id="rId7"/>
    <p:sldId id="525" r:id="rId8"/>
    <p:sldId id="511" r:id="rId9"/>
    <p:sldId id="427" r:id="rId10"/>
  </p:sldIdLst>
  <p:sldSz cx="12192000" cy="6858000"/>
  <p:notesSz cx="6858000" cy="9144000"/>
  <p:embeddedFontLst>
    <p:embeddedFont>
      <p:font typeface="方正黑体_GBK" panose="03000509000000000000" pitchFamily="65" charset="-122"/>
      <p:regular r:id="rId11"/>
    </p:embeddedFont>
    <p:embeddedFont>
      <p:font typeface="方正魏碑_GBK" panose="03000509000000000000" pitchFamily="65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方正书宋_GBK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仿宋_GBK" panose="03000509000000000000" pitchFamily="65" charset="-122"/>
      <p:regular r:id="rId18"/>
    </p:embeddedFont>
    <p:embeddedFont>
      <p:font typeface="方正大标宋_GBK" panose="03000509000000000000" pitchFamily="65" charset="-122"/>
      <p:regular r:id="rId19"/>
    </p:embeddedFont>
    <p:embeddedFont>
      <p:font typeface="NEU-BZ" panose="02010600010101010101" pitchFamily="2" charset="-122"/>
      <p:regular r:id="rId20"/>
      <p:bold r:id="rId21"/>
      <p:italic r:id="rId22"/>
      <p:boldItalic r:id="rId23"/>
    </p:embeddedFont>
    <p:embeddedFont>
      <p:font typeface="方正楷体_GBK" panose="03000509000000000000" pitchFamily="65" charset="-122"/>
      <p:regular r:id="rId24"/>
    </p:embeddedFont>
    <p:embeddedFont>
      <p:font typeface="方正大标宋简体" panose="02010600030101010101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0.TIF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画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一画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626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85611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1" y="1682153"/>
            <a:ext cx="1100645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一、下面是一台压路机碾压路面的面积和压路时间统计表。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685321"/>
              </p:ext>
            </p:extLst>
          </p:nvPr>
        </p:nvGraphicFramePr>
        <p:xfrm>
          <a:off x="802258" y="2477471"/>
          <a:ext cx="10023893" cy="1664481"/>
        </p:xfrm>
        <a:graphic>
          <a:graphicData uri="http://schemas.openxmlformats.org/drawingml/2006/table">
            <a:tbl>
              <a:tblPr firstRow="1" firstCol="1" bandRow="1"/>
              <a:tblGrid>
                <a:gridCol w="3084275"/>
                <a:gridCol w="1156603"/>
                <a:gridCol w="1156603"/>
                <a:gridCol w="1156603"/>
                <a:gridCol w="1156603"/>
                <a:gridCol w="1156603"/>
                <a:gridCol w="1156603"/>
              </a:tblGrid>
              <a:tr h="8350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碾压面积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/m</a:t>
                      </a:r>
                      <a:r>
                        <a:rPr lang="en-US" sz="3200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64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96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940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压路时间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15992" y="4201066"/>
            <a:ext cx="1057598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表中的碾压面积和压路时间成正比例吗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为什么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8841" y="4941740"/>
            <a:ext cx="984340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成正比例。因为碾压面积随着压路时间的变化而变化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并且它们的比值一定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所以成正比例。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9947" y="861095"/>
            <a:ext cx="1096417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先根据上表在下图中描出碾压面积和对应压路时间的点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再顺次连接起来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你发现了什么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4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2585110"/>
            <a:ext cx="6182651" cy="3796465"/>
          </a:xfrm>
          <a:prstGeom prst="rect">
            <a:avLst/>
          </a:prstGeom>
        </p:spPr>
      </p:pic>
      <p:pic>
        <p:nvPicPr>
          <p:cNvPr id="9" name="image14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6179" y="2508923"/>
            <a:ext cx="6306721" cy="38726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22034" y="3652345"/>
            <a:ext cx="381575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我发现所描的点都在同一条直线上。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82102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点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是直线上一点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这一点表示什么含义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小明说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(20,320)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也在这条直线上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他说得对吗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268564" y="2411300"/>
            <a:ext cx="6306721" cy="38726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3730" y="2731799"/>
            <a:ext cx="452381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点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表示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分碾压面积是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。点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(20,320)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也在这条直线上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小明说得对。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4"/>
            <a:ext cx="1100645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二、下面是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天下第一泉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趵突泉一段时间的喷水量和喷涌天数统计表。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753635"/>
              </p:ext>
            </p:extLst>
          </p:nvPr>
        </p:nvGraphicFramePr>
        <p:xfrm>
          <a:off x="707366" y="2135289"/>
          <a:ext cx="10386202" cy="1399540"/>
        </p:xfrm>
        <a:graphic>
          <a:graphicData uri="http://schemas.openxmlformats.org/drawingml/2006/table">
            <a:tbl>
              <a:tblPr firstRow="1" firstCol="1" bandRow="1"/>
              <a:tblGrid>
                <a:gridCol w="2967487"/>
                <a:gridCol w="1483743"/>
                <a:gridCol w="1483743"/>
                <a:gridCol w="1483743"/>
                <a:gridCol w="1483743"/>
                <a:gridCol w="1483743"/>
              </a:tblGrid>
              <a:tr h="6167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喷水量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(m</a:t>
                      </a:r>
                      <a:r>
                        <a:rPr lang="en-US" sz="3200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万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万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万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万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84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万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67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喷涌天数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46981" y="3761117"/>
            <a:ext cx="1079164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表中趵突泉的喷水量和喷涌天数成正比例吗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为什么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6980" y="4702850"/>
            <a:ext cx="1079164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成正比例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因为喷水量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÷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喷涌天数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每天喷水量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一定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9003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在右图中描出喷水量和对应喷涌天数的点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然后连接起来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发现了什么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4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17869" y="1817204"/>
            <a:ext cx="4343612" cy="374385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1102" y="2898476"/>
            <a:ext cx="493430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我发现这些点都在一条直线上。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14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60871" y="1958878"/>
            <a:ext cx="5079410" cy="37234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88189" y="946407"/>
            <a:ext cx="875581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利用图象判断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,5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天的喷水量是多少立方米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4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604295" y="1863495"/>
            <a:ext cx="5079410" cy="37234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2673505"/>
            <a:ext cx="6192721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天的喷水量是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万立方米。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77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847343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975" y="3712895"/>
            <a:ext cx="109886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这架直升机飞行的路程与时间成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比例。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这架直升机飞行了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行驶了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千米。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这架直升机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1.5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时飞行了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千米。</a:t>
            </a:r>
            <a:endParaRPr lang="zh-CN" altLang="en-US" sz="3200" dirty="0"/>
          </a:p>
        </p:txBody>
      </p:sp>
      <p:pic>
        <p:nvPicPr>
          <p:cNvPr id="8" name="image14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74512" y="887167"/>
            <a:ext cx="4480128" cy="277964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36974" y="1845063"/>
            <a:ext cx="5748165" cy="1631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右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图中线段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OA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表示一架直升机飞行的路程与时间的关系。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18324" y="380947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11085" y="458244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00068" y="458244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39787" y="5190223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450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600</Words>
  <Application>Microsoft Office PowerPoint</Application>
  <PresentationFormat>宽屏</PresentationFormat>
  <Paragraphs>71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方正黑体_GBK</vt:lpstr>
      <vt:lpstr>Arial</vt:lpstr>
      <vt:lpstr>Wingdings</vt:lpstr>
      <vt:lpstr>方正魏碑_GBK</vt:lpstr>
      <vt:lpstr>Times New Roman</vt:lpstr>
      <vt:lpstr>方正小标宋_GBK</vt:lpstr>
      <vt:lpstr>方正隶变_GBK</vt:lpstr>
      <vt:lpstr>方正书宋_GBK</vt:lpstr>
      <vt:lpstr>微软雅黑</vt:lpstr>
      <vt:lpstr>方正仿宋_GBK</vt:lpstr>
      <vt:lpstr>方正大标宋_GBK</vt:lpstr>
      <vt:lpstr>NEU-BZ</vt:lpstr>
      <vt:lpstr>方正楷体_GBK</vt:lpstr>
      <vt:lpstr>汉仪雅酷黑 95W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2026-03-11T02:55:35Z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