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501" r:id="rId9"/>
    <p:sldId id="427" r:id="rId10"/>
  </p:sldIdLst>
  <p:sldSz cx="12192000" cy="6858000"/>
  <p:notesSz cx="6858000" cy="9144000"/>
  <p:embeddedFontLst>
    <p:embeddedFont>
      <p:font typeface="方正楷体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方正仿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魏碑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5" autoAdjust="0"/>
    <p:restoredTop sz="94660"/>
  </p:normalViewPr>
  <p:slideViewPr>
    <p:cSldViewPr snapToGrid="0">
      <p:cViewPr>
        <p:scale>
          <a:sx n="100" d="100"/>
          <a:sy n="100" d="100"/>
        </p:scale>
        <p:origin x="-111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比例的认识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1085850"/>
            <a:ext cx="101345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在比例里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两个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的积等于两个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的积。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799" y="1301293"/>
            <a:ext cx="11641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内项</a:t>
            </a:r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29975" y="1291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外项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62025"/>
            <a:ext cx="10734675" cy="2373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下面各表中相对应的两个量的比能否组成比例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把组成的比例写出来。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买苹果。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593310"/>
              </p:ext>
            </p:extLst>
          </p:nvPr>
        </p:nvGraphicFramePr>
        <p:xfrm>
          <a:off x="1276350" y="3505197"/>
          <a:ext cx="6095999" cy="1438278"/>
        </p:xfrm>
        <a:graphic>
          <a:graphicData uri="http://schemas.openxmlformats.org/drawingml/2006/table">
            <a:tbl>
              <a:tblPr/>
              <a:tblGrid>
                <a:gridCol w="2915478"/>
                <a:gridCol w="1961321"/>
                <a:gridCol w="1219200"/>
              </a:tblGrid>
              <a:tr h="719139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苹果质量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kg</a:t>
                      </a:r>
                      <a:endParaRPr 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139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总价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元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27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352866" y="5263634"/>
            <a:ext cx="31550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27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3=45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6012009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登山。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66038"/>
              </p:ext>
            </p:extLst>
          </p:nvPr>
        </p:nvGraphicFramePr>
        <p:xfrm>
          <a:off x="1247774" y="1876424"/>
          <a:ext cx="6315076" cy="1457326"/>
        </p:xfrm>
        <a:graphic>
          <a:graphicData uri="http://schemas.openxmlformats.org/drawingml/2006/table">
            <a:tbl>
              <a:tblPr/>
              <a:tblGrid>
                <a:gridCol w="2526030"/>
                <a:gridCol w="1894523"/>
                <a:gridCol w="1894523"/>
              </a:tblGrid>
              <a:tr h="72866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分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866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路程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米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240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450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304493" y="373010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不能。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933450"/>
            <a:ext cx="6040584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摄影。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25750"/>
              </p:ext>
            </p:extLst>
          </p:nvPr>
        </p:nvGraphicFramePr>
        <p:xfrm>
          <a:off x="1285875" y="1876425"/>
          <a:ext cx="6858000" cy="1800226"/>
        </p:xfrm>
        <a:graphic>
          <a:graphicData uri="http://schemas.openxmlformats.org/drawingml/2006/table">
            <a:tbl>
              <a:tblPr/>
              <a:tblGrid>
                <a:gridCol w="3566160"/>
                <a:gridCol w="1645920"/>
                <a:gridCol w="1645920"/>
              </a:tblGrid>
              <a:tr h="90011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照片高度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cm</a:t>
                      </a:r>
                      <a:endParaRPr 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3.6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4.5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景物高度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endParaRPr 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22.5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303972" y="4063484"/>
            <a:ext cx="48013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18=4.5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22.5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	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52500"/>
            <a:ext cx="6127425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装货物。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291183"/>
              </p:ext>
            </p:extLst>
          </p:nvPr>
        </p:nvGraphicFramePr>
        <p:xfrm>
          <a:off x="1295401" y="2000251"/>
          <a:ext cx="5876925" cy="1543049"/>
        </p:xfrm>
        <a:graphic>
          <a:graphicData uri="http://schemas.openxmlformats.org/drawingml/2006/table">
            <a:tbl>
              <a:tblPr/>
              <a:tblGrid>
                <a:gridCol w="2808186"/>
                <a:gridCol w="1893354"/>
                <a:gridCol w="1175385"/>
              </a:tblGrid>
              <a:tr h="670714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箱子数量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个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2335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质量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kg</a:t>
                      </a:r>
                      <a:endParaRPr 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105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295157" y="3920609"/>
            <a:ext cx="33730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能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3=105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6775"/>
            <a:ext cx="10892790" cy="159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“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木落雁南度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描述了大雁秋天南飞的迁徙自然现象。大雁迁徙飞行情况如下表所示。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180454"/>
              </p:ext>
            </p:extLst>
          </p:nvPr>
        </p:nvGraphicFramePr>
        <p:xfrm>
          <a:off x="790575" y="2681824"/>
          <a:ext cx="8782049" cy="1219200"/>
        </p:xfrm>
        <a:graphic>
          <a:graphicData uri="http://schemas.openxmlformats.org/drawingml/2006/table">
            <a:tbl>
              <a:tblPr/>
              <a:tblGrid>
                <a:gridCol w="2195514"/>
                <a:gridCol w="1317307"/>
                <a:gridCol w="1317307"/>
                <a:gridCol w="1317307"/>
                <a:gridCol w="1317307"/>
                <a:gridCol w="1317307"/>
              </a:tblGrid>
              <a:tr h="51368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天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…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919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路程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km</a:t>
                      </a:r>
                      <a:endParaRPr 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350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700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1050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1400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…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50887" y="3993713"/>
            <a:ext cx="105156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根据表中的数据写出三个不同的比例。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700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2=1050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3,</a:t>
            </a:r>
            <a:r>
              <a:rPr lang="zh-CN" altLang="en-US" sz="340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350=4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1400,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700=4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1400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灵活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根据下面的两组乘法算式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分别写出两个不同的比例。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1.2×4=0.6×8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0.6=8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8=0.6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1.2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   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84570" y="1654726"/>
            <a:ext cx="5669280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=5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b="1" dirty="0">
                <a:solidFill>
                  <a:srgbClr val="E72582"/>
                </a:solidFill>
                <a:latin typeface="方正楷体_GBK"/>
                <a:ea typeface="方正楷体_GBK"/>
                <a:cs typeface="Times New Roman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326</Words>
  <Application>Microsoft Office PowerPoint</Application>
  <PresentationFormat>自定义</PresentationFormat>
  <Paragraphs>82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方正楷体_GBK</vt:lpstr>
      <vt:lpstr>方正隶变_GBK</vt:lpstr>
      <vt:lpstr>方正书宋_GBK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方正魏碑_GBK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2026-02-28T03:11:41Z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