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Cambria Math" pitchFamily="18" charset="0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大标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运算律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41079"/>
            <a:ext cx="108546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计算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177×25×4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先计算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比较简便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这里是运用了乘法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律。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在下面的横线上填上适当的数。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165+23+77=165+(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+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67.5÷12.5÷8=67.5÷(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×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0696" y="1789311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25×4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4600" y="25417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结合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0617" y="40372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5233" y="40372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45627" y="480873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58050" y="48007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33450"/>
            <a:ext cx="108356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 15.2-(5.2-3.6)+6.4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和下面算式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的得数相等。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A.15.2-5.2-3.6+6.4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B.15.2+5.2-3.6+6.4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C.(15.2+5.2)-(3.6+6.4)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.(15.2-5.2)+(3.6+6.4)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70547" y="1113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4"/>
            <a:ext cx="84391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简便计算。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marL="514350" indent="-514350">
              <a:lnSpc>
                <a:spcPct val="150000"/>
              </a:lnSpc>
              <a:buAutoNum type="arabicParenBoth"/>
            </a:pPr>
            <a:r>
              <a:rPr lang="en-US" altLang="zh-CN" sz="3400" dirty="0" smtClean="0">
                <a:latin typeface="Times New Roman"/>
                <a:ea typeface="宋体"/>
              </a:rPr>
              <a:t>  38+59+62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</a:rPr>
              <a:t>  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=100+59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159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00650" y="1657350"/>
            <a:ext cx="67437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arenBoth" startAt="2"/>
            </a:pPr>
            <a:r>
              <a:rPr lang="en-US" altLang="zh-CN" sz="3400" dirty="0" smtClean="0">
                <a:latin typeface="Times New Roman"/>
                <a:ea typeface="宋体"/>
              </a:rPr>
              <a:t>  16.4+3.5+83.6+166.5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=(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16.4+83.6)+(3.5+166.5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=100+170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270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861094"/>
            <a:ext cx="8237292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arenBoth" startAt="3"/>
            </a:pPr>
            <a:r>
              <a:rPr lang="en-US" altLang="zh-CN" sz="3400" dirty="0" smtClean="0">
                <a:latin typeface="Times New Roman"/>
                <a:ea typeface="宋体"/>
              </a:rPr>
              <a:t>   25×32×12.5</a:t>
            </a:r>
          </a:p>
        </p:txBody>
      </p:sp>
      <p:sp>
        <p:nvSpPr>
          <p:cNvPr id="6" name="矩形 5"/>
          <p:cNvSpPr/>
          <p:nvPr/>
        </p:nvSpPr>
        <p:spPr>
          <a:xfrm>
            <a:off x="1252140" y="1581786"/>
            <a:ext cx="54864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=(25×4)×(12.5×8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=100×100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10000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969" y="841079"/>
            <a:ext cx="4167188" cy="1022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7032769" y="1767285"/>
                <a:ext cx="3990195" cy="27751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-24×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6+4-8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2769" y="1767285"/>
                <a:ext cx="3990195" cy="2775119"/>
              </a:xfrm>
              <a:prstGeom prst="rect">
                <a:avLst/>
              </a:prstGeom>
              <a:blipFill rotWithShape="1">
                <a:blip r:embed="rId5"/>
                <a:stretch>
                  <a:fillRect l="-4281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861094"/>
            <a:ext cx="7936535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(5) </a:t>
            </a:r>
            <a:r>
              <a:rPr lang="en-US" altLang="zh-CN" sz="3400" dirty="0" smtClean="0">
                <a:latin typeface="Times New Roman"/>
                <a:ea typeface="宋体"/>
              </a:rPr>
              <a:t>13.45×1.8-3.45×1.8</a:t>
            </a:r>
          </a:p>
        </p:txBody>
      </p:sp>
      <p:sp>
        <p:nvSpPr>
          <p:cNvPr id="6" name="矩形 5"/>
          <p:cNvSpPr/>
          <p:nvPr/>
        </p:nvSpPr>
        <p:spPr>
          <a:xfrm>
            <a:off x="1370170" y="1648461"/>
            <a:ext cx="39528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=(13.45-3.45)×1.8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=10×1.8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=18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3724" y="904876"/>
            <a:ext cx="5015866" cy="77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(6)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98.9×99+98.9</a:t>
            </a:r>
          </a:p>
        </p:txBody>
      </p:sp>
      <p:sp>
        <p:nvSpPr>
          <p:cNvPr id="9" name="矩形 8"/>
          <p:cNvSpPr/>
          <p:nvPr/>
        </p:nvSpPr>
        <p:spPr>
          <a:xfrm>
            <a:off x="7315200" y="1635676"/>
            <a:ext cx="3048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=98.9×(99+1)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=98.9×100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=9890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177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Cambria Math</vt:lpstr>
      <vt:lpstr>汉仪雅酷黑 95W</vt:lpstr>
      <vt:lpstr>Times New Roman</vt:lpstr>
      <vt:lpstr>Calibri</vt:lpstr>
      <vt:lpstr>方正小标宋_GBK</vt:lpstr>
      <vt:lpstr>方正仿宋_GBK</vt:lpstr>
      <vt:lpstr>方正隶变_GBK</vt:lpstr>
      <vt:lpstr>微软雅黑</vt:lpstr>
      <vt:lpstr>Wingdings</vt:lpstr>
      <vt:lpstr>方正大标宋_GBK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2026-03-10T03:15:06Z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