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f" ContentType="image/tiff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520" r:id="rId4"/>
    <p:sldId id="530" r:id="rId5"/>
    <p:sldId id="521" r:id="rId6"/>
    <p:sldId id="528" r:id="rId7"/>
    <p:sldId id="511" r:id="rId8"/>
    <p:sldId id="427" r:id="rId9"/>
  </p:sldIdLst>
  <p:sldSz cx="12192000" cy="6858000"/>
  <p:notesSz cx="6858000" cy="9144000"/>
  <p:embeddedFontLst>
    <p:embeddedFont>
      <p:font typeface="方正隶变_GBK" panose="03000509000000000000" pitchFamily="65" charset="-122"/>
      <p:regular r:id="rId10"/>
    </p:embeddedFont>
    <p:embeddedFont>
      <p:font typeface="方正小标宋_GBK" panose="03000509000000000000" pitchFamily="65" charset="-122"/>
      <p:regular r:id="rId11"/>
    </p:embeddedFont>
    <p:embeddedFont>
      <p:font typeface="方正黑体_GBK" panose="03000509000000000000" pitchFamily="65" charset="-122"/>
      <p:regular r:id="rId12"/>
    </p:embeddedFont>
    <p:embeddedFont>
      <p:font typeface="方正仿宋_GBK" panose="03000509000000000000" pitchFamily="65" charset="-122"/>
      <p:regular r:id="rId13"/>
    </p:embeddedFont>
    <p:embeddedFont>
      <p:font typeface="方正大标宋_GBK" panose="03000509000000000000" pitchFamily="65" charset="-122"/>
      <p:regular r:id="rId14"/>
    </p:embeddedFont>
    <p:embeddedFont>
      <p:font typeface="NEU-BZ" panose="02010600010101010101" pitchFamily="2" charset="-122"/>
      <p:regular r:id="rId15"/>
      <p:bold r:id="rId16"/>
      <p:italic r:id="rId17"/>
      <p:boldItalic r:id="rId18"/>
    </p:embeddedFont>
    <p:embeddedFont>
      <p:font typeface="方正大标宋简体" panose="02010600030101010101" charset="-122"/>
      <p:regular r:id="rId19"/>
    </p:embeddedFont>
    <p:embeddedFont>
      <p:font typeface="微软雅黑" panose="020B0503020204020204" pitchFamily="34" charset="-122"/>
      <p:regular r:id="rId20"/>
      <p:bold r:id="rId21"/>
    </p:embeddedFont>
    <p:embeddedFont>
      <p:font typeface="方正书宋_GBK" panose="03000509000000000000" pitchFamily="65" charset="-122"/>
      <p:regular r:id="rId22"/>
    </p:embeddedFont>
    <p:embeddedFont>
      <p:font typeface="方正楷体_GBK" panose="03000509000000000000" pitchFamily="65" charset="-122"/>
      <p:regular r:id="rId23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89" d="100"/>
          <a:sy n="89" d="100"/>
        </p:scale>
        <p:origin x="518" y="77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4.fntdata"/><Relationship Id="rId18" Type="http://schemas.openxmlformats.org/officeDocument/2006/relationships/font" Target="fonts/font9.fntdata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font" Target="fonts/font12.fntdata"/><Relationship Id="rId7" Type="http://schemas.openxmlformats.org/officeDocument/2006/relationships/slide" Target="slides/slide6.xml"/><Relationship Id="rId12" Type="http://schemas.openxmlformats.org/officeDocument/2006/relationships/font" Target="fonts/font3.fntdata"/><Relationship Id="rId17" Type="http://schemas.openxmlformats.org/officeDocument/2006/relationships/font" Target="fonts/font8.fntdata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font" Target="fonts/font7.fntdata"/><Relationship Id="rId20" Type="http://schemas.openxmlformats.org/officeDocument/2006/relationships/font" Target="fonts/font1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2.fntdata"/><Relationship Id="rId24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font" Target="fonts/font6.fntdata"/><Relationship Id="rId23" Type="http://schemas.openxmlformats.org/officeDocument/2006/relationships/font" Target="fonts/font14.fntdata"/><Relationship Id="rId28" Type="http://schemas.openxmlformats.org/officeDocument/2006/relationships/tableStyles" Target="tableStyles.xml"/><Relationship Id="rId10" Type="http://schemas.openxmlformats.org/officeDocument/2006/relationships/font" Target="fonts/font1.fntdata"/><Relationship Id="rId19" Type="http://schemas.openxmlformats.org/officeDocument/2006/relationships/font" Target="fonts/font10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5.fntdata"/><Relationship Id="rId22" Type="http://schemas.openxmlformats.org/officeDocument/2006/relationships/font" Target="fonts/font13.fntdata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0.xml"/><Relationship Id="rId4" Type="http://schemas.openxmlformats.org/officeDocument/2006/relationships/tags" Target="../tags/tag9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5.xml"/><Relationship Id="rId2" Type="http://schemas.openxmlformats.org/officeDocument/2006/relationships/tags" Target="../tags/tag54.xml"/><Relationship Id="rId1" Type="http://schemas.openxmlformats.org/officeDocument/2006/relationships/tags" Target="../tags/tag53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6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59.xml"/><Relationship Id="rId2" Type="http://schemas.openxmlformats.org/officeDocument/2006/relationships/tags" Target="../tags/tag58.xml"/><Relationship Id="rId1" Type="http://schemas.openxmlformats.org/officeDocument/2006/relationships/tags" Target="../tags/tag5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1.xml"/><Relationship Id="rId4" Type="http://schemas.openxmlformats.org/officeDocument/2006/relationships/tags" Target="../tags/tag60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3.xml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5.xml"/><Relationship Id="rId4" Type="http://schemas.openxmlformats.org/officeDocument/2006/relationships/tags" Target="../tags/tag14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8.xml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0.xml"/><Relationship Id="rId4" Type="http://schemas.openxmlformats.org/officeDocument/2006/relationships/tags" Target="../tags/tag19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3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2.xml"/><Relationship Id="rId1" Type="http://schemas.openxmlformats.org/officeDocument/2006/relationships/tags" Target="../tags/tag21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4.xml"/><Relationship Id="rId3" Type="http://schemas.openxmlformats.org/officeDocument/2006/relationships/tags" Target="../tags/tag29.xml"/><Relationship Id="rId7" Type="http://schemas.openxmlformats.org/officeDocument/2006/relationships/tags" Target="../tags/tag33.xml"/><Relationship Id="rId2" Type="http://schemas.openxmlformats.org/officeDocument/2006/relationships/tags" Target="../tags/tag28.xml"/><Relationship Id="rId1" Type="http://schemas.openxmlformats.org/officeDocument/2006/relationships/tags" Target="../tags/tag27.xml"/><Relationship Id="rId6" Type="http://schemas.openxmlformats.org/officeDocument/2006/relationships/tags" Target="../tags/tag32.xml"/><Relationship Id="rId5" Type="http://schemas.openxmlformats.org/officeDocument/2006/relationships/tags" Target="../tags/tag31.xml"/><Relationship Id="rId4" Type="http://schemas.openxmlformats.org/officeDocument/2006/relationships/tags" Target="../tags/tag30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7.xml"/><Relationship Id="rId2" Type="http://schemas.openxmlformats.org/officeDocument/2006/relationships/tags" Target="../tags/tag36.xml"/><Relationship Id="rId1" Type="http://schemas.openxmlformats.org/officeDocument/2006/relationships/tags" Target="../tags/tag35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8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1.xml"/><Relationship Id="rId2" Type="http://schemas.openxmlformats.org/officeDocument/2006/relationships/tags" Target="../tags/tag40.xml"/><Relationship Id="rId1" Type="http://schemas.openxmlformats.org/officeDocument/2006/relationships/tags" Target="../tags/tag39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3.xml"/><Relationship Id="rId1" Type="http://schemas.openxmlformats.org/officeDocument/2006/relationships/tags" Target="../tags/tag42.xml"/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0.xml"/><Relationship Id="rId2" Type="http://schemas.openxmlformats.org/officeDocument/2006/relationships/tags" Target="../tags/tag49.xml"/><Relationship Id="rId1" Type="http://schemas.openxmlformats.org/officeDocument/2006/relationships/tags" Target="../tags/tag4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2.xml"/><Relationship Id="rId4" Type="http://schemas.openxmlformats.org/officeDocument/2006/relationships/tags" Target="../tags/tag5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2026/3/11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3.xml"/><Relationship Id="rId1" Type="http://schemas.openxmlformats.org/officeDocument/2006/relationships/tags" Target="../tags/tag62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4.xml"/><Relationship Id="rId5" Type="http://schemas.openxmlformats.org/officeDocument/2006/relationships/image" Target="../media/image5.png"/><Relationship Id="rId4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6.T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image" Target="../media/image7.T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image" Target="../media/image7.T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5" Type="http://schemas.openxmlformats.org/officeDocument/2006/relationships/image" Target="../media/image9.TIF"/><Relationship Id="rId4" Type="http://schemas.openxmlformats.org/officeDocument/2006/relationships/image" Target="../media/image8.T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5" Type="http://schemas.openxmlformats.org/officeDocument/2006/relationships/image" Target="../media/image11.TIF"/><Relationship Id="rId4" Type="http://schemas.openxmlformats.org/officeDocument/2006/relationships/image" Target="../media/image10.tif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欣</a:t>
            </a: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赏与设计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北师大版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六年级数学下册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13" name="image1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5460" y="920115"/>
            <a:ext cx="4550410" cy="733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5460" y="1837427"/>
            <a:ext cx="11493883" cy="13480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一、下面的图形分别是由相应的基本图形经过怎样的运动得到的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6077" y="3099720"/>
            <a:ext cx="11232648" cy="2047893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1171566" y="4517644"/>
            <a:ext cx="105990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旋转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3941131" y="4511855"/>
            <a:ext cx="149752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轴对称</a:t>
            </a:r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7062082" y="4488813"/>
            <a:ext cx="105990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旋转</a:t>
            </a:r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10155300" y="4551818"/>
            <a:ext cx="105990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平移</a:t>
            </a:r>
            <a:endParaRPr lang="zh-CN" altLang="en-US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41079"/>
            <a:ext cx="11006455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二、看图填一填。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/>
            </a:r>
            <a:b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</a:b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1.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如右图的图案可以看作是由图形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A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每次绕点</a:t>
            </a:r>
            <a:r>
              <a:rPr lang="en-US" altLang="zh-CN" sz="3400" i="1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O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顺时针旋转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       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)°,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共</a:t>
            </a:r>
            <a:r>
              <a:rPr lang="zh-CN" altLang="zh-CN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旋转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      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次得到的。</a:t>
            </a:r>
            <a:endParaRPr lang="zh-CN" altLang="en-US" sz="3400" dirty="0"/>
          </a:p>
        </p:txBody>
      </p:sp>
      <p:pic>
        <p:nvPicPr>
          <p:cNvPr id="8" name="image127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8311664" y="3178153"/>
            <a:ext cx="2683617" cy="2575666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731243" y="2562600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60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5606012" y="2562600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5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Times New Roman" panose="02020603050405020304" pitchFamily="18" charset="0"/>
                <a:cs typeface="Times New Roman" panose="02020603050405020304" pitchFamily="18" charset="0"/>
              </a:rPr>
              <a:t>2.</a:t>
            </a:r>
            <a:r>
              <a:rPr lang="zh-CN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下面是小红设计的花边图案。请说说花边是如何由阴影部分的图形得到的</a:t>
            </a:r>
            <a:r>
              <a:rPr lang="zh-CN" altLang="zh-CN" sz="3200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en-US" altLang="zh-CN" sz="3200" dirty="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endParaRPr lang="en-US" altLang="zh-CN" sz="3200" dirty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endParaRPr lang="en-US" altLang="zh-CN" sz="3200" dirty="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endParaRPr lang="en-US" altLang="zh-CN" sz="3200" dirty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endParaRPr lang="zh-CN" altLang="zh-CN" sz="32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将图形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绕右上点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   </a:t>
            </a:r>
            <a:r>
              <a:rPr lang="zh-CN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时针旋转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    </a:t>
            </a:r>
            <a:r>
              <a:rPr lang="zh-CN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)°</a:t>
            </a:r>
            <a:r>
              <a:rPr lang="zh-CN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得到图形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200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zh-CN" sz="32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image131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708693" y="2646579"/>
            <a:ext cx="9410091" cy="2161726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4651169" y="5377011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逆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7886074" y="5377010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90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418325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436448" y="3129841"/>
            <a:ext cx="10441462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dirty="0" smtClean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2)</a:t>
            </a:r>
            <a:r>
              <a:rPr lang="zh-CN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画出图形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A,B</a:t>
            </a:r>
            <a:r>
              <a:rPr lang="zh-CN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关于直线</a:t>
            </a:r>
            <a:r>
              <a:rPr lang="en-US" altLang="zh-CN" sz="3200" i="1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l</a:t>
            </a:r>
            <a:r>
              <a:rPr lang="zh-CN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的轴对称图形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分别得到图形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       </a:t>
            </a:r>
            <a:r>
              <a:rPr lang="zh-CN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和图形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        </a:t>
            </a:r>
            <a:r>
              <a:rPr lang="zh-CN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zh-CN" sz="32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将图形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A,B,C,D</a:t>
            </a:r>
            <a:r>
              <a:rPr lang="zh-CN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向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        </a:t>
            </a:r>
            <a:r>
              <a:rPr lang="zh-CN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连续平移三次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每次平移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        </a:t>
            </a:r>
            <a:r>
              <a:rPr lang="zh-CN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格。</a:t>
            </a:r>
            <a:endParaRPr lang="zh-CN" altLang="zh-CN" sz="32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image131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643481" y="841079"/>
            <a:ext cx="9164274" cy="2105256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178881" y="3990935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C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4414777" y="3990935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D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754685" y="4757668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右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247811" y="5491401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4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426014" y="870398"/>
            <a:ext cx="10322056" cy="81176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三、利用平移、旋转或轴对称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设计一个美丽的图案。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image129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600733" y="1839427"/>
            <a:ext cx="10046535" cy="3172520"/>
          </a:xfrm>
          <a:prstGeom prst="rect">
            <a:avLst/>
          </a:prstGeom>
        </p:spPr>
      </p:pic>
      <p:pic>
        <p:nvPicPr>
          <p:cNvPr id="9" name="image132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505460" y="1731492"/>
            <a:ext cx="10451719" cy="330047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956865" y="5139897"/>
            <a:ext cx="2656496" cy="81176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答案不唯一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solidFill>
                <a:srgbClr val="E72582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585497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/>
              <a:t>同步练习</a:t>
            </a:r>
          </a:p>
        </p:txBody>
      </p:sp>
      <p:pic>
        <p:nvPicPr>
          <p:cNvPr id="6" name="image5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5460" y="876344"/>
            <a:ext cx="4382770" cy="80581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15991" y="1717423"/>
            <a:ext cx="10795923" cy="7982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说一说图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如何运动得到图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。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endParaRPr lang="zh-CN" altLang="en-US" sz="3400" dirty="0"/>
          </a:p>
        </p:txBody>
      </p:sp>
      <p:sp>
        <p:nvSpPr>
          <p:cNvPr id="8" name="矩形 7"/>
          <p:cNvSpPr/>
          <p:nvPr/>
        </p:nvSpPr>
        <p:spPr>
          <a:xfrm>
            <a:off x="6373445" y="2809658"/>
            <a:ext cx="5323973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答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: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先将图</a:t>
            </a:r>
            <a:r>
              <a:rPr lang="zh-CN" altLang="zh-CN" sz="3400" dirty="0">
                <a:solidFill>
                  <a:srgbClr val="E72582"/>
                </a:solidFill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向右平移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6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格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,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再</a:t>
            </a:r>
            <a:r>
              <a:rPr lang="zh-CN" altLang="zh-CN" sz="3400" dirty="0" smtClean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绕点</a:t>
            </a:r>
            <a:r>
              <a:rPr lang="en-US" altLang="zh-CN" sz="3400" i="1" dirty="0">
                <a:solidFill>
                  <a:srgbClr val="E72582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O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</a:rPr>
              <a:t> 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顺时针连续旋转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3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次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,</a:t>
            </a:r>
            <a:r>
              <a:rPr lang="zh-CN" altLang="zh-CN" sz="3400" dirty="0" smtClean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每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次旋转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90°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。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(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答案不唯一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)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  <p:pic>
        <p:nvPicPr>
          <p:cNvPr id="9" name="image134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792520" y="2774448"/>
            <a:ext cx="5321432" cy="3176326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六年级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数学下册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</TotalTime>
  <Words>314</Words>
  <Application>Microsoft Office PowerPoint</Application>
  <PresentationFormat>宽屏</PresentationFormat>
  <Paragraphs>47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24" baseType="lpstr">
      <vt:lpstr>方正隶变_GBK</vt:lpstr>
      <vt:lpstr>Wingdings</vt:lpstr>
      <vt:lpstr>宋体</vt:lpstr>
      <vt:lpstr>方正小标宋_GBK</vt:lpstr>
      <vt:lpstr>方正黑体_GBK</vt:lpstr>
      <vt:lpstr>方正仿宋_GBK</vt:lpstr>
      <vt:lpstr>Arial</vt:lpstr>
      <vt:lpstr>汉仪雅酷黑 95W</vt:lpstr>
      <vt:lpstr>Times New Roman</vt:lpstr>
      <vt:lpstr>方正大标宋_GBK</vt:lpstr>
      <vt:lpstr>NEU-BZ</vt:lpstr>
      <vt:lpstr>方正大标宋简体</vt:lpstr>
      <vt:lpstr>微软雅黑</vt:lpstr>
      <vt:lpstr>方正书宋_GBK</vt:lpstr>
      <vt:lpstr>方正楷体_GBK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232</cp:revision>
  <dcterms:created xsi:type="dcterms:W3CDTF">2019-06-19T02:08:00Z</dcterms:created>
  <dcterms:modified xsi:type="dcterms:W3CDTF">2026-03-11T02:15:20Z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2052-11.1.0.8838</vt:lpwstr>
  </property>
  <property fmtid="{D5CDD505-2E9C-101B-9397-08002B2CF9AE}" pid="3" name="ICV">
    <vt:lpwstr>0120116FAA4943239CF14053B68F4A85</vt:lpwstr>
  </property>
</Properties>
</file>