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502" r:id="rId6"/>
    <p:sldId id="498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Cambria Math" pitchFamily="18" charset="0"/>
      <p:regular r:id="rId10"/>
    </p:embeddedFont>
    <p:embeddedFont>
      <p:font typeface="方正魏碑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隶变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仿宋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方正大标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正比例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7725"/>
            <a:ext cx="1092454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平行四边形的高是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先填表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再根据表中的数据回答问题。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082090"/>
              </p:ext>
            </p:extLst>
          </p:nvPr>
        </p:nvGraphicFramePr>
        <p:xfrm>
          <a:off x="2714625" y="1833442"/>
          <a:ext cx="8067677" cy="1300284"/>
        </p:xfrm>
        <a:graphic>
          <a:graphicData uri="http://schemas.openxmlformats.org/drawingml/2006/table">
            <a:tbl>
              <a:tblPr firstRow="1" firstCol="1" bandRow="1"/>
              <a:tblGrid>
                <a:gridCol w="2708277"/>
                <a:gridCol w="1339850"/>
                <a:gridCol w="1339850"/>
                <a:gridCol w="1339850"/>
                <a:gridCol w="1339850"/>
              </a:tblGrid>
              <a:tr h="6501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底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1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面积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r>
                        <a:rPr lang="en-US" sz="3400" baseline="30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24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90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38175" y="3286125"/>
            <a:ext cx="108737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表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中平行四边形的底和面积是相关联的量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平行四边形的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随着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的变化而变化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并且面积与底的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我们就说平行四边形的面积与底成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比例。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00550" y="427687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面积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66483" y="41991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7000" y="49992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比值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10033" y="50278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38208" y="249773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71708" y="250586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71835"/>
            <a:ext cx="1088326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机械厂加工一种零件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加工零件的个数和所需要的时间如下表。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96528"/>
              </p:ext>
            </p:extLst>
          </p:nvPr>
        </p:nvGraphicFramePr>
        <p:xfrm>
          <a:off x="1809750" y="2593354"/>
          <a:ext cx="9106500" cy="1671292"/>
        </p:xfrm>
        <a:graphic>
          <a:graphicData uri="http://schemas.openxmlformats.org/drawingml/2006/table">
            <a:tbl>
              <a:tblPr firstRow="1" firstCol="1" bandRow="1"/>
              <a:tblGrid>
                <a:gridCol w="2284215"/>
                <a:gridCol w="1364457"/>
                <a:gridCol w="1364457"/>
                <a:gridCol w="1364457"/>
                <a:gridCol w="1364457"/>
                <a:gridCol w="1364457"/>
              </a:tblGrid>
              <a:tr h="8940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零件个数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16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120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8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时间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时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15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794939" y="4281785"/>
            <a:ext cx="1013023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说一说零件个数与时间的变化关系。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零件个数随着时间的变化而变化。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667592"/>
              </p:ext>
            </p:extLst>
          </p:nvPr>
        </p:nvGraphicFramePr>
        <p:xfrm>
          <a:off x="1542750" y="975394"/>
          <a:ext cx="9106500" cy="1671292"/>
        </p:xfrm>
        <a:graphic>
          <a:graphicData uri="http://schemas.openxmlformats.org/drawingml/2006/table">
            <a:tbl>
              <a:tblPr firstRow="1" firstCol="1" bandRow="1"/>
              <a:tblGrid>
                <a:gridCol w="2284215"/>
                <a:gridCol w="1364457"/>
                <a:gridCol w="1364457"/>
                <a:gridCol w="1364457"/>
                <a:gridCol w="1364457"/>
                <a:gridCol w="1364457"/>
              </a:tblGrid>
              <a:tr h="8940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零件个数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16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120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8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时间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时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15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81025" y="2752724"/>
                <a:ext cx="10930890" cy="19918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(2)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写出零件个数与时间的比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你发现什么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40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80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120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=8,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我发现比值一定</a:t>
                </a: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025" y="2752724"/>
                <a:ext cx="10930890" cy="1991892"/>
              </a:xfrm>
              <a:prstGeom prst="rect">
                <a:avLst/>
              </a:prstGeom>
              <a:blipFill rotWithShape="1">
                <a:blip r:embed="rId4"/>
                <a:stretch>
                  <a:fillRect l="-1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8010154"/>
              </p:ext>
            </p:extLst>
          </p:nvPr>
        </p:nvGraphicFramePr>
        <p:xfrm>
          <a:off x="1542750" y="975394"/>
          <a:ext cx="9106500" cy="1671292"/>
        </p:xfrm>
        <a:graphic>
          <a:graphicData uri="http://schemas.openxmlformats.org/drawingml/2006/table">
            <a:tbl>
              <a:tblPr firstRow="1" firstCol="1" bandRow="1"/>
              <a:tblGrid>
                <a:gridCol w="2284215"/>
                <a:gridCol w="1364457"/>
                <a:gridCol w="1364457"/>
                <a:gridCol w="1364457"/>
                <a:gridCol w="1364457"/>
                <a:gridCol w="1364457"/>
              </a:tblGrid>
              <a:tr h="8940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零件个数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16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120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8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时间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时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15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581025" y="2752724"/>
            <a:ext cx="1093089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3)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零件个数与时间成正比例吗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说明理由。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effectLst/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effectLst/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effectLst/>
                <a:latin typeface="Times New Roman"/>
                <a:ea typeface="方正仿宋_GBK"/>
                <a:cs typeface="Times New Roman"/>
              </a:rPr>
              <a:t>零件个数与时间成正比例。因为零件个数随着时间的变化而变化</a:t>
            </a:r>
            <a:r>
              <a:rPr lang="en-US" altLang="zh-CN" sz="3400" b="1" dirty="0">
                <a:solidFill>
                  <a:srgbClr val="E72582"/>
                </a:solidFill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effectLst/>
                <a:latin typeface="Times New Roman"/>
                <a:ea typeface="方正仿宋_GBK"/>
                <a:cs typeface="Times New Roman"/>
              </a:rPr>
              <a:t>而且它们的比值一定。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035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95934" y="870035"/>
            <a:ext cx="1100645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底面积是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 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的长方体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体积和高如下表。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397842"/>
              </p:ext>
            </p:extLst>
          </p:nvPr>
        </p:nvGraphicFramePr>
        <p:xfrm>
          <a:off x="1323976" y="1781175"/>
          <a:ext cx="8162925" cy="1036320"/>
        </p:xfrm>
        <a:graphic>
          <a:graphicData uri="http://schemas.openxmlformats.org/drawingml/2006/table">
            <a:tbl>
              <a:tblPr firstRow="1" firstCol="1" bandRow="1"/>
              <a:tblGrid>
                <a:gridCol w="2332265"/>
                <a:gridCol w="1166132"/>
                <a:gridCol w="1166132"/>
                <a:gridCol w="1166132"/>
                <a:gridCol w="1166132"/>
                <a:gridCol w="1166132"/>
              </a:tblGrid>
              <a:tr h="5143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体积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r>
                        <a:rPr lang="en-US" sz="3400" baseline="30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16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28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48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96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高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3.5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12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505460" y="2867025"/>
                <a:ext cx="11162665" cy="34959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zh-CN" altLang="zh-CN" sz="3400" dirty="0" smtClean="0">
                    <a:latin typeface="Times New Roman"/>
                    <a:ea typeface="宋体"/>
                    <a:cs typeface="Times New Roman"/>
                  </a:rPr>
                  <a:t>写出</a:t>
                </a:r>
                <a:r>
                  <a:rPr lang="zh-CN" altLang="zh-CN" sz="3400" dirty="0">
                    <a:latin typeface="Times New Roman"/>
                    <a:ea typeface="宋体"/>
                    <a:cs typeface="Times New Roman"/>
                  </a:rPr>
                  <a:t>体积和高的比。底面积一定的长方体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体积和高是否成正比例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并说明理由。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3.5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=8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底面积一定的长方体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体积和高成正比例。因为体积随着高的增加而增加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且比值一定。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2867025"/>
                <a:ext cx="11162665" cy="3495957"/>
              </a:xfrm>
              <a:prstGeom prst="rect">
                <a:avLst/>
              </a:prstGeom>
              <a:blipFill rotWithShape="1">
                <a:blip r:embed="rId4"/>
                <a:stretch>
                  <a:fillRect l="-1529" t="-1742" r="-1475" b="-3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302</Words>
  <Application>Microsoft Office PowerPoint</Application>
  <PresentationFormat>自定义</PresentationFormat>
  <Paragraphs>94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方正大标宋简体</vt:lpstr>
      <vt:lpstr>Cambria Math</vt:lpstr>
      <vt:lpstr>Times New Roman</vt:lpstr>
      <vt:lpstr>方正魏碑_GBK</vt:lpstr>
      <vt:lpstr>Calibri</vt:lpstr>
      <vt:lpstr>方正隶变_GBK</vt:lpstr>
      <vt:lpstr>微软雅黑</vt:lpstr>
      <vt:lpstr>方正仿宋_GBK</vt:lpstr>
      <vt:lpstr>方正小标宋_GBK</vt:lpstr>
      <vt:lpstr>Wingdings</vt:lpstr>
      <vt:lpstr>方正大标宋_GBK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2026-03-09T08:55:10Z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