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502" r:id="rId4"/>
    <p:sldId id="496" r:id="rId5"/>
    <p:sldId id="497" r:id="rId6"/>
    <p:sldId id="503" r:id="rId7"/>
    <p:sldId id="427" r:id="rId8"/>
  </p:sldIdLst>
  <p:sldSz cx="12192000" cy="6858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小标宋_GBK" pitchFamily="65" charset="-122"/>
      <p:regular r:id="rId13"/>
    </p:embeddedFont>
    <p:embeddedFont>
      <p:font typeface="方正仿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楷体_GBK" pitchFamily="65" charset="-122"/>
      <p:regular r:id="rId18"/>
    </p:embeddedFont>
    <p:embeddedFont>
      <p:font typeface="方正魏碑_GBK" pitchFamily="65" charset="-122"/>
      <p:regular r:id="rId19"/>
    </p:embeddedFont>
    <p:embeddedFont>
      <p:font typeface="方正大标宋_GBK" pitchFamily="65" charset="-122"/>
      <p:regular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估 算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4"/>
            <a:ext cx="1092136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在估算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47×21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47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看作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),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看作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所以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47×21≈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在估算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4521÷52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我们把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4521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看作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看作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所以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4521÷52≈(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09558" y="18274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71858" y="181947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05450" y="25615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72750" y="33579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4500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08958" y="41515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09557" y="420943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4"/>
            <a:ext cx="1092136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妈妈在服装店买了两件衣服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390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另一件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205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妈妈大约要付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(4)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粉刷一把椅子需要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0.3 kg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的油漆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2.5 kg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的油漆最多可以粉刷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把椅子。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19279" y="1812354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65738" y="336093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4344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4"/>
            <a:ext cx="10816590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实验小学一至六年级各年级学生人数如下表。估一估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实验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小学全校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约有多少名学生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3506444"/>
              </p:ext>
            </p:extLst>
          </p:nvPr>
        </p:nvGraphicFramePr>
        <p:xfrm>
          <a:off x="3638549" y="2638424"/>
          <a:ext cx="7724776" cy="1169193"/>
        </p:xfrm>
        <a:graphic>
          <a:graphicData uri="http://schemas.openxmlformats.org/drawingml/2006/table">
            <a:tbl>
              <a:tblPr firstRow="1" firstCol="1" bandRow="1"/>
              <a:tblGrid>
                <a:gridCol w="1626268"/>
                <a:gridCol w="1016418"/>
                <a:gridCol w="1016418"/>
                <a:gridCol w="1016418"/>
                <a:gridCol w="1016418"/>
                <a:gridCol w="1016418"/>
                <a:gridCol w="1016418"/>
              </a:tblGrid>
              <a:tr h="35861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年级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一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二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三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四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五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六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103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学生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名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508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496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512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504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495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498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876300" y="3910310"/>
            <a:ext cx="103060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每个年级约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名学生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500×6=3000(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名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实验小学全校约有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3000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名学生。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561767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3.</a:t>
            </a:r>
            <a:endParaRPr lang="zh-CN" altLang="en-US" sz="3400" dirty="0"/>
          </a:p>
        </p:txBody>
      </p:sp>
      <p:pic>
        <p:nvPicPr>
          <p:cNvPr id="8" name="image13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46808" y="941705"/>
            <a:ext cx="8742263" cy="19824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90575" y="2924174"/>
            <a:ext cx="107213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淘气带了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元买一本《新华大字典》和一本《新英汉词典》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够吗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22.5+16.80=39.3(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	39.3&lt;40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够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13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46808" y="855980"/>
            <a:ext cx="8742263" cy="19824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5330" y="2838450"/>
            <a:ext cx="10721340" cy="1297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购买《中国少年儿童百科全书》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本以上享受七五折优惠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学校买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大约要多少元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结果保留整数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7340" y="4081711"/>
            <a:ext cx="6038850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12.5×50×75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%</a:t>
            </a: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=625×75%</a:t>
            </a: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≈469(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2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大约要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469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007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243</Words>
  <Application>Microsoft Office PowerPoint</Application>
  <PresentationFormat>自定义</PresentationFormat>
  <Paragraphs>58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汉仪雅酷黑 95W</vt:lpstr>
      <vt:lpstr>Times New Roman</vt:lpstr>
      <vt:lpstr>Calibri</vt:lpstr>
      <vt:lpstr>方正小标宋_GBK</vt:lpstr>
      <vt:lpstr>方正仿宋_GBK</vt:lpstr>
      <vt:lpstr>方正隶变_GBK</vt:lpstr>
      <vt:lpstr>微软雅黑</vt:lpstr>
      <vt:lpstr>方正楷体_GBK</vt:lpstr>
      <vt:lpstr>方正魏碑_GBK</vt:lpstr>
      <vt:lpstr>Wingdings</vt:lpstr>
      <vt:lpstr>方正大标宋_GBK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2026-03-10T03:05:18Z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