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95" r:id="rId3"/>
    <p:sldId id="496" r:id="rId4"/>
    <p:sldId id="497" r:id="rId5"/>
    <p:sldId id="498" r:id="rId6"/>
    <p:sldId id="499" r:id="rId7"/>
    <p:sldId id="427" r:id="rId8"/>
  </p:sldIdLst>
  <p:sldSz cx="12192000" cy="6858000"/>
  <p:notesSz cx="6858000" cy="9144000"/>
  <p:embeddedFontLst>
    <p:embeddedFont>
      <p:font typeface="Cambria Math" pitchFamily="18" charset="0"/>
      <p:regular r:id="rId9"/>
    </p:embeddedFont>
    <p:embeddedFont>
      <p:font typeface="Calibri" pitchFamily="34" charset="0"/>
      <p:regular r:id="rId10"/>
      <p:bold r:id="rId11"/>
      <p:italic r:id="rId12"/>
      <p:boldItalic r:id="rId13"/>
    </p:embeddedFont>
    <p:embeddedFont>
      <p:font typeface="方正小标宋_GBK" pitchFamily="65" charset="-122"/>
      <p:regular r:id="rId14"/>
    </p:embeddedFont>
    <p:embeddedFont>
      <p:font typeface="方正仿宋_GBK" pitchFamily="65" charset="-122"/>
      <p:regular r:id="rId15"/>
    </p:embeddedFont>
    <p:embeddedFont>
      <p:font typeface="方正隶变_GBK" pitchFamily="65" charset="-122"/>
      <p:regular r:id="rId16"/>
    </p:embeddedFont>
    <p:embeddedFont>
      <p:font typeface="微软雅黑" pitchFamily="34" charset="-122"/>
      <p:regular r:id="rId17"/>
      <p:bold r:id="rId18"/>
    </p:embeddedFont>
    <p:embeddedFont>
      <p:font typeface="方正楷体_GBK" pitchFamily="65" charset="-122"/>
      <p:regular r:id="rId19"/>
    </p:embeddedFont>
    <p:embeddedFont>
      <p:font typeface="方正魏碑_GBK" pitchFamily="65" charset="-122"/>
      <p:regular r:id="rId20"/>
    </p:embeddedFont>
    <p:embeddedFont>
      <p:font typeface="方正大标宋_GBK" pitchFamily="65" charset="-122"/>
      <p:regular r:id="rId21"/>
    </p:embeddedFont>
    <p:embeddedFont>
      <p:font typeface="方正大标宋简体" charset="-122"/>
      <p:regular r:id="rId22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539" autoAdjust="0"/>
    <p:restoredTop sz="94660"/>
  </p:normalViewPr>
  <p:slideViewPr>
    <p:cSldViewPr snapToGrid="0">
      <p:cViewPr>
        <p:scale>
          <a:sx n="100" d="100"/>
          <a:sy n="100" d="100"/>
        </p:scale>
        <p:origin x="-1134" y="-420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font" Target="fonts/font13.fntdata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font" Target="fonts/font1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commentAuthors" Target="commentAuthors.xml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font" Target="fonts/font14.fntdata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2026-3-10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2026-3-10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2026-3-10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zh-CN" altLang="zh-CN" sz="6000" dirty="0">
                <a:latin typeface="方正大标宋_GBK" pitchFamily="65" charset="-122"/>
                <a:ea typeface="方正大标宋_GBK" pitchFamily="65" charset="-122"/>
              </a:rPr>
              <a:t>计算与应用</a:t>
            </a:r>
            <a:r>
              <a:rPr lang="en-US" altLang="zh-CN" sz="6000" dirty="0">
                <a:latin typeface="方正大标宋_GBK" pitchFamily="65" charset="-122"/>
                <a:ea typeface="方正大标宋_GBK" pitchFamily="65" charset="-122"/>
              </a:rPr>
              <a:t>(3</a:t>
            </a:r>
            <a:r>
              <a:rPr lang="en-US" altLang="zh-CN" sz="6000" dirty="0" smtClean="0">
                <a:latin typeface="方正大标宋_GBK" pitchFamily="65" charset="-122"/>
                <a:ea typeface="方正大标宋_GBK" pitchFamily="65" charset="-122"/>
              </a:rPr>
              <a:t>)</a:t>
            </a:r>
            <a:endParaRPr lang="zh-CN" altLang="zh-CN" sz="6000" dirty="0">
              <a:latin typeface="方正大标宋_GBK" pitchFamily="65" charset="-122"/>
              <a:ea typeface="方正大标宋_GBK" pitchFamily="65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5" y="4144101"/>
            <a:ext cx="3290349" cy="391763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64627"/>
            <a:ext cx="31680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六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494B553E-FAC2-5E19-0945-FF066CCF4BD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647699" y="861094"/>
            <a:ext cx="10864215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水是生命之源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人和其他动物一样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体内含有大量的水分。一个成年人体内的含水量约占人体重的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65%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左右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王老师的体重是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68 kg,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他体内的含水量是多少千克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?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68×65%=44.2(kg)</a:t>
            </a:r>
            <a:endParaRPr lang="zh-CN" altLang="zh-CN" sz="3400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答</a:t>
            </a:r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: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他体内的含水量是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44.2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千克。</a:t>
            </a:r>
            <a:endParaRPr lang="zh-CN" altLang="zh-CN" sz="3400" b="1" dirty="0">
              <a:solidFill>
                <a:srgbClr val="E72582"/>
              </a:solidFill>
              <a:effectLst/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42341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矩形 2"/>
              <p:cNvSpPr/>
              <p:nvPr/>
            </p:nvSpPr>
            <p:spPr>
              <a:xfrm>
                <a:off x="657225" y="861094"/>
                <a:ext cx="10854690" cy="541981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30000"/>
                  </a:lnSpc>
                  <a:spcAft>
                    <a:spcPts val="0"/>
                  </a:spcAft>
                </a:pPr>
                <a:r>
                  <a:rPr lang="en-US" altLang="zh-CN" sz="3400" dirty="0">
                    <a:latin typeface="Times New Roman"/>
                    <a:ea typeface="宋体"/>
                    <a:cs typeface="Times New Roman"/>
                  </a:rPr>
                  <a:t>2.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一辆客车和一辆货车同时从两个城市相对开出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,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客车每时行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60 km,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货车的速度是客车的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4</m:t>
                        </m:r>
                      </m:num>
                      <m:den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5</m:t>
                        </m:r>
                      </m:den>
                    </m:f>
                  </m:oMath>
                </a14:m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。两车开出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2.5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时后相遇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,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这两个城市相距多少千米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?</a:t>
                </a:r>
                <a:endParaRPr lang="zh-CN" altLang="zh-CN" sz="3400" dirty="0">
                  <a:effectLst/>
                  <a:latin typeface="Calibri"/>
                  <a:ea typeface="宋体"/>
                  <a:cs typeface="Times New Roman"/>
                </a:endParaRPr>
              </a:p>
              <a:p>
                <a:pPr>
                  <a:lnSpc>
                    <a:spcPct val="130000"/>
                  </a:lnSpc>
                  <a:spcAft>
                    <a:spcPts val="0"/>
                  </a:spcAft>
                </a:pPr>
                <a:r>
                  <a:rPr lang="en-US" altLang="zh-CN" sz="3400" dirty="0" smtClean="0">
                    <a:solidFill>
                      <a:srgbClr val="FF00FF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  </a:t>
                </a:r>
                <a:r>
                  <a:rPr lang="en-US" altLang="zh-CN" sz="3400" dirty="0" smtClean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(</a:t>
                </a:r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60+60×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4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)×</a:t>
                </a:r>
                <a:r>
                  <a:rPr lang="en-US" altLang="zh-CN" sz="3400" dirty="0" smtClean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2.5</a:t>
                </a:r>
              </a:p>
              <a:p>
                <a:pPr>
                  <a:lnSpc>
                    <a:spcPct val="130000"/>
                  </a:lnSpc>
                  <a:spcAft>
                    <a:spcPts val="0"/>
                  </a:spcAft>
                </a:pPr>
                <a:r>
                  <a:rPr lang="en-US" altLang="zh-CN" sz="3400" dirty="0" smtClean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=108×2.5</a:t>
                </a:r>
              </a:p>
              <a:p>
                <a:pPr>
                  <a:lnSpc>
                    <a:spcPct val="130000"/>
                  </a:lnSpc>
                  <a:spcAft>
                    <a:spcPts val="0"/>
                  </a:spcAft>
                </a:pPr>
                <a:r>
                  <a:rPr lang="en-US" altLang="zh-CN" sz="3400" dirty="0" smtClean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=</a:t>
                </a:r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270(km)</a:t>
                </a:r>
                <a:endParaRPr lang="zh-CN" altLang="zh-CN" sz="3400" dirty="0">
                  <a:solidFill>
                    <a:srgbClr val="E72582"/>
                  </a:solidFill>
                  <a:effectLst/>
                  <a:latin typeface="Calibri"/>
                  <a:ea typeface="宋体"/>
                  <a:cs typeface="Times New Roman"/>
                </a:endParaRPr>
              </a:p>
              <a:p>
                <a:pPr>
                  <a:lnSpc>
                    <a:spcPct val="130000"/>
                  </a:lnSpc>
                  <a:spcAft>
                    <a:spcPts val="0"/>
                  </a:spcAft>
                </a:pPr>
                <a:r>
                  <a:rPr lang="zh-CN" altLang="zh-CN" sz="3400" b="1" dirty="0">
                    <a:solidFill>
                      <a:srgbClr val="E72582"/>
                    </a:solidFill>
                    <a:effectLst/>
                    <a:latin typeface="Times New Roman"/>
                    <a:ea typeface="方正仿宋_GBK"/>
                    <a:cs typeface="Times New Roman"/>
                  </a:rPr>
                  <a:t>答</a:t>
                </a:r>
                <a:r>
                  <a:rPr lang="en-US" altLang="zh-CN" sz="3400" b="1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:</a:t>
                </a:r>
                <a:r>
                  <a:rPr lang="zh-CN" altLang="zh-CN" sz="3400" b="1" dirty="0">
                    <a:solidFill>
                      <a:srgbClr val="E72582"/>
                    </a:solidFill>
                    <a:effectLst/>
                    <a:latin typeface="Times New Roman"/>
                    <a:ea typeface="方正仿宋_GBK"/>
                    <a:cs typeface="Times New Roman"/>
                  </a:rPr>
                  <a:t>这两个城市相距</a:t>
                </a:r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270</a:t>
                </a:r>
                <a:r>
                  <a:rPr lang="zh-CN" altLang="zh-CN" sz="3400" b="1" dirty="0">
                    <a:solidFill>
                      <a:srgbClr val="E72582"/>
                    </a:solidFill>
                    <a:effectLst/>
                    <a:latin typeface="Times New Roman"/>
                    <a:ea typeface="方正仿宋_GBK"/>
                    <a:cs typeface="Times New Roman"/>
                  </a:rPr>
                  <a:t>千米。</a:t>
                </a:r>
                <a:endParaRPr lang="zh-CN" altLang="zh-CN" sz="3400" b="1" dirty="0">
                  <a:solidFill>
                    <a:srgbClr val="E72582"/>
                  </a:solidFill>
                  <a:effectLst/>
                  <a:latin typeface="Calibri"/>
                  <a:ea typeface="宋体"/>
                  <a:cs typeface="Times New Roman"/>
                </a:endParaRPr>
              </a:p>
            </p:txBody>
          </p:sp>
        </mc:Choice>
        <mc:Fallback>
          <p:sp>
            <p:nvSpPr>
              <p:cNvPr id="3" name="矩形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7225" y="861094"/>
                <a:ext cx="10854690" cy="5419817"/>
              </a:xfrm>
              <a:prstGeom prst="rect">
                <a:avLst/>
              </a:prstGeom>
              <a:blipFill rotWithShape="1">
                <a:blip r:embed="rId4"/>
                <a:stretch>
                  <a:fillRect l="-1573" t="-450" r="-1629" b="-19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0956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38175" y="861095"/>
            <a:ext cx="10873739" cy="7875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3.</a:t>
            </a:r>
            <a:r>
              <a:rPr lang="zh-CN" altLang="zh-CN" sz="3400" spc="-150" dirty="0">
                <a:latin typeface="Times New Roman"/>
                <a:ea typeface="宋体"/>
                <a:cs typeface="Times New Roman"/>
              </a:rPr>
              <a:t>实验小学六年级师生去植物园参观</a:t>
            </a:r>
            <a:r>
              <a:rPr lang="en-US" altLang="zh-CN" sz="3400" spc="-15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spc="-150" dirty="0">
                <a:latin typeface="Times New Roman"/>
                <a:ea typeface="宋体"/>
                <a:cs typeface="Times New Roman"/>
              </a:rPr>
              <a:t>各班学生人数如下表。</a:t>
            </a:r>
            <a:endParaRPr lang="zh-CN" altLang="zh-CN" sz="3400" spc="-150" dirty="0">
              <a:effectLst/>
              <a:latin typeface="Calibri"/>
              <a:ea typeface="宋体"/>
              <a:cs typeface="Times New Roman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62842897"/>
              </p:ext>
            </p:extLst>
          </p:nvPr>
        </p:nvGraphicFramePr>
        <p:xfrm>
          <a:off x="1066799" y="1990726"/>
          <a:ext cx="10229852" cy="1283112"/>
        </p:xfrm>
        <a:graphic>
          <a:graphicData uri="http://schemas.openxmlformats.org/drawingml/2006/table">
            <a:tbl>
              <a:tblPr firstRow="1" firstCol="1" bandRow="1"/>
              <a:tblGrid>
                <a:gridCol w="2557462"/>
                <a:gridCol w="1534478"/>
                <a:gridCol w="1534478"/>
                <a:gridCol w="1534478"/>
                <a:gridCol w="1534478"/>
                <a:gridCol w="1534478"/>
              </a:tblGrid>
              <a:tr h="587225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3400" dirty="0">
                          <a:effectLst/>
                          <a:latin typeface="Times New Roman"/>
                          <a:ea typeface="方正魏碑_GBK"/>
                          <a:cs typeface="Times New Roman"/>
                        </a:rPr>
                        <a:t>班级</a:t>
                      </a: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340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一班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340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二班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340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三班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340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四班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340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五班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95887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3400" dirty="0">
                          <a:effectLst/>
                          <a:latin typeface="Times New Roman"/>
                          <a:ea typeface="方正魏碑_GBK"/>
                          <a:cs typeface="Times New Roman"/>
                        </a:rPr>
                        <a:t>学生人数</a:t>
                      </a: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44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47</a:t>
                      </a: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49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41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44</a:t>
                      </a: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9" name="矩形 8"/>
          <p:cNvSpPr/>
          <p:nvPr/>
        </p:nvSpPr>
        <p:spPr>
          <a:xfrm>
            <a:off x="790574" y="3455689"/>
            <a:ext cx="9058276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(1)</a:t>
            </a:r>
            <a:r>
              <a:rPr lang="zh-CN" altLang="zh-CN" sz="3400" dirty="0">
                <a:effectLst/>
                <a:latin typeface="Times New Roman"/>
                <a:ea typeface="宋体"/>
                <a:cs typeface="Times New Roman"/>
              </a:rPr>
              <a:t>平均每班有</a:t>
            </a:r>
            <a:r>
              <a:rPr lang="en-US" altLang="zh-CN" sz="3400" dirty="0">
                <a:effectLst/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effectLst/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 smtClean="0">
                <a:effectLst/>
                <a:latin typeface="Times New Roman"/>
                <a:ea typeface="宋体"/>
                <a:cs typeface="Times New Roman"/>
              </a:rPr>
              <a:t>       )</a:t>
            </a:r>
            <a:r>
              <a:rPr lang="zh-CN" altLang="zh-CN" sz="3400" dirty="0">
                <a:effectLst/>
                <a:latin typeface="Times New Roman"/>
                <a:ea typeface="宋体"/>
                <a:cs typeface="Times New Roman"/>
              </a:rPr>
              <a:t>名学生</a:t>
            </a:r>
            <a:r>
              <a:rPr lang="zh-CN" altLang="zh-CN" sz="3400" dirty="0" smtClean="0">
                <a:effectLst/>
                <a:latin typeface="Times New Roman"/>
                <a:ea typeface="宋体"/>
                <a:cs typeface="Times New Roman"/>
              </a:rPr>
              <a:t>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204508" y="3586493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45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矩形 2"/>
              <p:cNvSpPr/>
              <p:nvPr/>
            </p:nvSpPr>
            <p:spPr>
              <a:xfrm>
                <a:off x="609600" y="2133601"/>
                <a:ext cx="10902315" cy="444762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3400" dirty="0">
                    <a:latin typeface="Times New Roman"/>
                    <a:ea typeface="宋体"/>
                    <a:cs typeface="Times New Roman"/>
                  </a:rPr>
                  <a:t>(2)</a:t>
                </a:r>
                <a:r>
                  <a:rPr lang="zh-CN" altLang="zh-CN" sz="3400" spc="-150" dirty="0">
                    <a:effectLst/>
                    <a:latin typeface="Times New Roman"/>
                    <a:ea typeface="宋体"/>
                    <a:cs typeface="Times New Roman"/>
                  </a:rPr>
                  <a:t>六年级学生由</a:t>
                </a:r>
                <a:r>
                  <a:rPr lang="en-US" altLang="zh-CN" sz="3400" spc="-150" dirty="0">
                    <a:effectLst/>
                    <a:latin typeface="Times New Roman"/>
                    <a:ea typeface="宋体"/>
                    <a:cs typeface="Times New Roman"/>
                  </a:rPr>
                  <a:t>5</a:t>
                </a:r>
                <a:r>
                  <a:rPr lang="zh-CN" altLang="zh-CN" sz="3400" spc="-150" dirty="0">
                    <a:effectLst/>
                    <a:latin typeface="Times New Roman"/>
                    <a:ea typeface="宋体"/>
                    <a:cs typeface="Times New Roman"/>
                  </a:rPr>
                  <a:t>名老师带队参观</a:t>
                </a:r>
                <a:r>
                  <a:rPr lang="en-US" altLang="zh-CN" sz="3400" spc="-150" dirty="0">
                    <a:effectLst/>
                    <a:latin typeface="Times New Roman"/>
                    <a:ea typeface="宋体"/>
                    <a:cs typeface="Times New Roman"/>
                  </a:rPr>
                  <a:t>,</a:t>
                </a:r>
                <a:r>
                  <a:rPr lang="zh-CN" altLang="zh-CN" sz="3400" spc="-150" dirty="0">
                    <a:effectLst/>
                    <a:latin typeface="Times New Roman"/>
                    <a:ea typeface="宋体"/>
                    <a:cs typeface="Times New Roman"/>
                  </a:rPr>
                  <a:t>买门票一共需要多少元</a:t>
                </a:r>
                <a:r>
                  <a:rPr lang="en-US" altLang="zh-CN" sz="3400" spc="-150" dirty="0">
                    <a:effectLst/>
                    <a:latin typeface="Times New Roman"/>
                    <a:ea typeface="宋体"/>
                    <a:cs typeface="Times New Roman"/>
                  </a:rPr>
                  <a:t>?</a:t>
                </a:r>
                <a:endParaRPr lang="zh-CN" altLang="zh-CN" sz="3400" spc="-150" dirty="0">
                  <a:effectLst/>
                  <a:latin typeface="Calibri"/>
                  <a:ea typeface="宋体"/>
                  <a:cs typeface="Times New Roman"/>
                </a:endParaRPr>
              </a:p>
              <a:p>
                <a:r>
                  <a:rPr lang="en-US" altLang="zh-CN" sz="3400" dirty="0" smtClean="0">
                    <a:solidFill>
                      <a:srgbClr val="FF00FF"/>
                    </a:solidFill>
                    <a:effectLst/>
                    <a:latin typeface="Times New Roman"/>
                    <a:ea typeface="宋体"/>
                  </a:rPr>
                  <a:t>  </a:t>
                </a:r>
                <a:r>
                  <a:rPr lang="en-US" altLang="zh-CN" sz="3400" dirty="0" smtClean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</a:rPr>
                  <a:t>44+47+49+41+44=225</a:t>
                </a:r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</a:rPr>
                  <a:t>(</a:t>
                </a:r>
                <a:r>
                  <a:rPr lang="zh-CN" altLang="zh-CN" sz="3400" b="1" dirty="0">
                    <a:solidFill>
                      <a:srgbClr val="E72582"/>
                    </a:solidFill>
                    <a:effectLst/>
                    <a:latin typeface="Times New Roman"/>
                    <a:ea typeface="方正仿宋_GBK"/>
                    <a:cs typeface="Times New Roman"/>
                  </a:rPr>
                  <a:t>人</a:t>
                </a:r>
                <a:r>
                  <a:rPr lang="en-US" altLang="zh-CN" sz="3400" dirty="0" smtClean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</a:rPr>
                  <a:t>)</a:t>
                </a:r>
              </a:p>
              <a:p>
                <a:r>
                  <a:rPr lang="en-US" altLang="zh-CN" sz="3400" dirty="0" smtClean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</a:rPr>
                  <a:t>  225×10</a:t>
                </a:r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1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2</m:t>
                        </m:r>
                      </m:den>
                    </m:f>
                  </m:oMath>
                </a14:m>
                <a:endParaRPr lang="en-US" altLang="zh-CN" sz="3400" dirty="0" smtClean="0">
                  <a:solidFill>
                    <a:srgbClr val="E72582"/>
                  </a:solidFill>
                  <a:effectLst/>
                  <a:latin typeface="Times New Roman"/>
                  <a:ea typeface="宋体"/>
                </a:endParaRPr>
              </a:p>
              <a:p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</a:rPr>
                  <a:t>=2250×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1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2</m:t>
                        </m:r>
                      </m:den>
                    </m:f>
                  </m:oMath>
                </a14:m>
                <a:endParaRPr lang="en-US" altLang="zh-CN" sz="3400" dirty="0" smtClean="0">
                  <a:solidFill>
                    <a:srgbClr val="E72582"/>
                  </a:solidFill>
                  <a:effectLst/>
                  <a:latin typeface="Times New Roman"/>
                  <a:ea typeface="宋体"/>
                </a:endParaRPr>
              </a:p>
              <a:p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</a:rPr>
                  <a:t>=1125(</a:t>
                </a:r>
                <a:r>
                  <a:rPr lang="zh-CN" altLang="zh-CN" sz="3400" b="1" dirty="0">
                    <a:solidFill>
                      <a:srgbClr val="E72582"/>
                    </a:solidFill>
                    <a:effectLst/>
                    <a:latin typeface="Times New Roman"/>
                    <a:ea typeface="方正仿宋_GBK"/>
                    <a:cs typeface="Times New Roman"/>
                  </a:rPr>
                  <a:t>元</a:t>
                </a:r>
                <a:r>
                  <a:rPr lang="en-US" altLang="zh-CN" sz="3400" dirty="0" smtClean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</a:rPr>
                  <a:t>)</a:t>
                </a:r>
              </a:p>
              <a:p>
                <a:r>
                  <a:rPr lang="en-US" altLang="zh-CN" sz="3400" dirty="0" smtClean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</a:rPr>
                  <a:t>5×10=50</a:t>
                </a:r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</a:rPr>
                  <a:t>(</a:t>
                </a:r>
                <a:r>
                  <a:rPr lang="zh-CN" altLang="zh-CN" sz="3400" b="1" dirty="0">
                    <a:solidFill>
                      <a:srgbClr val="E72582"/>
                    </a:solidFill>
                    <a:effectLst/>
                    <a:latin typeface="Times New Roman"/>
                    <a:ea typeface="方正仿宋_GBK"/>
                    <a:cs typeface="Times New Roman"/>
                  </a:rPr>
                  <a:t>元</a:t>
                </a:r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</a:rPr>
                  <a:t>)</a:t>
                </a:r>
                <a:r>
                  <a:rPr lang="zh-CN" altLang="zh-CN" sz="3400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　</a:t>
                </a:r>
                <a:r>
                  <a:rPr lang="en-US" altLang="zh-CN" sz="3400" dirty="0" smtClean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 </a:t>
                </a:r>
                <a:r>
                  <a:rPr lang="en-US" altLang="zh-CN" sz="3400" dirty="0" smtClean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</a:rPr>
                  <a:t>1125+50=1175</a:t>
                </a:r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</a:rPr>
                  <a:t>(</a:t>
                </a:r>
                <a:r>
                  <a:rPr lang="zh-CN" altLang="zh-CN" sz="3400" b="1" dirty="0">
                    <a:solidFill>
                      <a:srgbClr val="E72582"/>
                    </a:solidFill>
                    <a:effectLst/>
                    <a:latin typeface="Times New Roman"/>
                    <a:ea typeface="方正仿宋_GBK"/>
                    <a:cs typeface="Times New Roman"/>
                  </a:rPr>
                  <a:t>元</a:t>
                </a:r>
                <a:r>
                  <a:rPr lang="en-US" altLang="zh-CN" sz="3400" dirty="0" smtClean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</a:rPr>
                  <a:t>)</a:t>
                </a:r>
              </a:p>
              <a:p>
                <a:r>
                  <a:rPr lang="zh-CN" altLang="zh-CN" sz="3400" b="1" dirty="0" smtClean="0">
                    <a:solidFill>
                      <a:srgbClr val="E72582"/>
                    </a:solidFill>
                    <a:effectLst/>
                    <a:latin typeface="Times New Roman"/>
                    <a:ea typeface="方正仿宋_GBK"/>
                    <a:cs typeface="Times New Roman"/>
                  </a:rPr>
                  <a:t>答</a:t>
                </a:r>
                <a:r>
                  <a:rPr lang="en-US" altLang="zh-CN" sz="3400" b="1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</a:rPr>
                  <a:t>:</a:t>
                </a:r>
                <a:r>
                  <a:rPr lang="zh-CN" altLang="zh-CN" sz="3400" b="1" dirty="0">
                    <a:solidFill>
                      <a:srgbClr val="E72582"/>
                    </a:solidFill>
                    <a:effectLst/>
                    <a:latin typeface="Times New Roman"/>
                    <a:ea typeface="方正仿宋_GBK"/>
                    <a:cs typeface="Times New Roman"/>
                  </a:rPr>
                  <a:t>买门票一共需要</a:t>
                </a:r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</a:rPr>
                  <a:t>1175</a:t>
                </a:r>
                <a:r>
                  <a:rPr lang="zh-CN" altLang="zh-CN" sz="3400" b="1" dirty="0">
                    <a:solidFill>
                      <a:srgbClr val="E72582"/>
                    </a:solidFill>
                    <a:effectLst/>
                    <a:latin typeface="Times New Roman"/>
                    <a:ea typeface="方正仿宋_GBK"/>
                    <a:cs typeface="Times New Roman"/>
                  </a:rPr>
                  <a:t>元。</a:t>
                </a:r>
                <a:endParaRPr lang="zh-CN" altLang="en-US" sz="3400" b="1" dirty="0">
                  <a:solidFill>
                    <a:srgbClr val="E72582"/>
                  </a:solidFill>
                </a:endParaRPr>
              </a:p>
            </p:txBody>
          </p:sp>
        </mc:Choice>
        <mc:Fallback>
          <p:sp>
            <p:nvSpPr>
              <p:cNvPr id="3" name="矩形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9600" y="2133601"/>
                <a:ext cx="10902315" cy="4447628"/>
              </a:xfrm>
              <a:prstGeom prst="rect">
                <a:avLst/>
              </a:prstGeom>
              <a:blipFill rotWithShape="1">
                <a:blip r:embed="rId4"/>
                <a:stretch>
                  <a:fillRect l="-1510" b="-383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8" name="表格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83365991"/>
              </p:ext>
            </p:extLst>
          </p:nvPr>
        </p:nvGraphicFramePr>
        <p:xfrm>
          <a:off x="704849" y="927769"/>
          <a:ext cx="10229852" cy="1283112"/>
        </p:xfrm>
        <a:graphic>
          <a:graphicData uri="http://schemas.openxmlformats.org/drawingml/2006/table">
            <a:tbl>
              <a:tblPr firstRow="1" firstCol="1" bandRow="1"/>
              <a:tblGrid>
                <a:gridCol w="2557462"/>
                <a:gridCol w="1534478"/>
                <a:gridCol w="1534478"/>
                <a:gridCol w="1534478"/>
                <a:gridCol w="1534478"/>
                <a:gridCol w="1534478"/>
              </a:tblGrid>
              <a:tr h="587225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3400" dirty="0">
                          <a:effectLst/>
                          <a:latin typeface="Times New Roman"/>
                          <a:ea typeface="方正魏碑_GBK"/>
                          <a:cs typeface="Times New Roman"/>
                        </a:rPr>
                        <a:t>班级</a:t>
                      </a: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340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一班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340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二班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340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三班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340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四班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340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五班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95887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3400" dirty="0">
                          <a:effectLst/>
                          <a:latin typeface="Times New Roman"/>
                          <a:ea typeface="方正魏碑_GBK"/>
                          <a:cs typeface="Times New Roman"/>
                        </a:rPr>
                        <a:t>学生人数</a:t>
                      </a: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44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47</a:t>
                      </a: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49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41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44</a:t>
                      </a: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6" name="矩形 5"/>
          <p:cNvSpPr/>
          <p:nvPr/>
        </p:nvSpPr>
        <p:spPr>
          <a:xfrm>
            <a:off x="8131028" y="3248025"/>
            <a:ext cx="2922595" cy="1661993"/>
          </a:xfrm>
          <a:prstGeom prst="rect">
            <a:avLst/>
          </a:prstGeom>
          <a:ln w="19050">
            <a:solidFill>
              <a:schemeClr val="tx1"/>
            </a:solidFill>
          </a:ln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400" dirty="0">
                <a:latin typeface="Times New Roman"/>
                <a:ea typeface="方正楷体_GBK"/>
                <a:cs typeface="Times New Roman"/>
              </a:rPr>
              <a:t>成人票</a:t>
            </a:r>
            <a:r>
              <a:rPr lang="en-US" altLang="zh-CN" sz="3400" dirty="0">
                <a:latin typeface="Times New Roman"/>
                <a:ea typeface="宋体"/>
              </a:rPr>
              <a:t>10</a:t>
            </a:r>
            <a:r>
              <a:rPr lang="zh-CN" altLang="zh-CN" sz="3400" dirty="0">
                <a:latin typeface="Times New Roman"/>
                <a:ea typeface="方正楷体_GBK"/>
                <a:cs typeface="Times New Roman"/>
              </a:rPr>
              <a:t>元</a:t>
            </a:r>
            <a:r>
              <a:rPr lang="en-US" altLang="zh-CN" sz="3400" dirty="0">
                <a:latin typeface="Times New Roman"/>
                <a:ea typeface="宋体"/>
              </a:rPr>
              <a:t>/</a:t>
            </a:r>
            <a:r>
              <a:rPr lang="zh-CN" altLang="zh-CN" sz="3400" dirty="0" smtClean="0">
                <a:latin typeface="Times New Roman"/>
                <a:ea typeface="方正楷体_GBK"/>
                <a:cs typeface="Times New Roman"/>
              </a:rPr>
              <a:t>张</a:t>
            </a:r>
            <a:endParaRPr lang="en-US" altLang="zh-CN" sz="3400" dirty="0" smtClean="0">
              <a:latin typeface="Times New Roman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zh-CN" altLang="zh-CN" sz="3400" dirty="0" smtClean="0">
                <a:latin typeface="Times New Roman"/>
                <a:ea typeface="方正楷体_GBK"/>
                <a:cs typeface="Times New Roman"/>
              </a:rPr>
              <a:t>儿童</a:t>
            </a:r>
            <a:r>
              <a:rPr lang="zh-CN" altLang="zh-CN" sz="3400" dirty="0">
                <a:latin typeface="Times New Roman"/>
                <a:ea typeface="方正楷体_GBK"/>
                <a:cs typeface="Times New Roman"/>
              </a:rPr>
              <a:t>票半价</a:t>
            </a:r>
            <a:endParaRPr lang="zh-CN" altLang="en-US" sz="3400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775563" y="1758434"/>
            <a:ext cx="2704587" cy="1924629"/>
          </a:xfrm>
          <a:prstGeom prst="rect">
            <a:avLst/>
          </a:prstGeom>
          <a:ln w="19050">
            <a:solidFill>
              <a:schemeClr val="tx1"/>
            </a:solidFill>
          </a:ln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400" dirty="0" smtClean="0">
                <a:latin typeface="Times New Roman"/>
                <a:ea typeface="方正楷体_GBK"/>
                <a:cs typeface="Times New Roman"/>
              </a:rPr>
              <a:t>    </a:t>
            </a:r>
            <a:r>
              <a:rPr lang="zh-CN" altLang="zh-CN" sz="3400" dirty="0" smtClean="0">
                <a:latin typeface="Times New Roman"/>
                <a:ea typeface="方正楷体_GBK"/>
                <a:cs typeface="Times New Roman"/>
              </a:rPr>
              <a:t>大客车</a:t>
            </a:r>
            <a:endParaRPr lang="en-US" altLang="zh-CN" sz="3400" dirty="0" smtClean="0">
              <a:latin typeface="Times New Roman"/>
              <a:ea typeface="方正楷体_GBK"/>
              <a:cs typeface="Times New Roman"/>
            </a:endParaRPr>
          </a:p>
          <a:p>
            <a:pPr>
              <a:lnSpc>
                <a:spcPct val="120000"/>
              </a:lnSpc>
            </a:pPr>
            <a:r>
              <a:rPr lang="zh-CN" altLang="zh-CN" sz="3400" dirty="0" smtClean="0">
                <a:latin typeface="Times New Roman"/>
                <a:ea typeface="方正楷体_GBK"/>
                <a:cs typeface="Times New Roman"/>
              </a:rPr>
              <a:t>限</a:t>
            </a:r>
            <a:r>
              <a:rPr lang="zh-CN" altLang="zh-CN" sz="3400" dirty="0">
                <a:latin typeface="Times New Roman"/>
                <a:ea typeface="方正楷体_GBK"/>
                <a:cs typeface="Times New Roman"/>
              </a:rPr>
              <a:t>乘客</a:t>
            </a:r>
            <a:r>
              <a:rPr lang="en-US" altLang="zh-CN" sz="3400" dirty="0">
                <a:latin typeface="Times New Roman"/>
                <a:ea typeface="宋体"/>
              </a:rPr>
              <a:t>50</a:t>
            </a:r>
            <a:r>
              <a:rPr lang="zh-CN" altLang="zh-CN" sz="3400" dirty="0" smtClean="0">
                <a:latin typeface="Times New Roman"/>
                <a:ea typeface="方正楷体_GBK"/>
                <a:cs typeface="Times New Roman"/>
              </a:rPr>
              <a:t>人</a:t>
            </a:r>
            <a:endParaRPr lang="en-US" altLang="zh-CN" sz="3400" dirty="0" smtClean="0">
              <a:latin typeface="Times New Roman"/>
              <a:ea typeface="方正楷体_GBK"/>
              <a:cs typeface="Times New Roman"/>
            </a:endParaRPr>
          </a:p>
          <a:p>
            <a:pPr>
              <a:lnSpc>
                <a:spcPct val="120000"/>
              </a:lnSpc>
            </a:pPr>
            <a:r>
              <a:rPr lang="zh-CN" altLang="zh-CN" sz="3400" dirty="0" smtClean="0">
                <a:latin typeface="Times New Roman"/>
                <a:ea typeface="方正楷体_GBK"/>
                <a:cs typeface="Times New Roman"/>
              </a:rPr>
              <a:t>每天</a:t>
            </a:r>
            <a:r>
              <a:rPr lang="en-US" altLang="zh-CN" sz="3400" dirty="0">
                <a:latin typeface="Times New Roman"/>
                <a:ea typeface="宋体"/>
              </a:rPr>
              <a:t>900</a:t>
            </a:r>
            <a:r>
              <a:rPr lang="zh-CN" altLang="zh-CN" sz="3400" dirty="0">
                <a:latin typeface="Times New Roman"/>
                <a:ea typeface="方正楷体_GBK"/>
                <a:cs typeface="Times New Roman"/>
              </a:rPr>
              <a:t>元</a:t>
            </a:r>
            <a:r>
              <a:rPr lang="en-US" altLang="zh-CN" sz="3400" dirty="0">
                <a:latin typeface="Times New Roman"/>
                <a:ea typeface="宋体"/>
              </a:rPr>
              <a:t>/</a:t>
            </a:r>
            <a:r>
              <a:rPr lang="zh-CN" altLang="zh-CN" sz="3400" dirty="0">
                <a:latin typeface="Times New Roman"/>
                <a:ea typeface="方正楷体_GBK"/>
                <a:cs typeface="Times New Roman"/>
              </a:rPr>
              <a:t>辆</a:t>
            </a:r>
            <a:endParaRPr lang="zh-CN" altLang="en-US" sz="3400" dirty="0"/>
          </a:p>
        </p:txBody>
      </p:sp>
      <p:sp>
        <p:nvSpPr>
          <p:cNvPr id="6" name="矩形 5"/>
          <p:cNvSpPr/>
          <p:nvPr/>
        </p:nvSpPr>
        <p:spPr>
          <a:xfrm>
            <a:off x="8633064" y="1758434"/>
            <a:ext cx="2844562" cy="1924629"/>
          </a:xfrm>
          <a:prstGeom prst="rect">
            <a:avLst/>
          </a:prstGeom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400" dirty="0" smtClean="0">
                <a:latin typeface="Times New Roman"/>
                <a:ea typeface="方正楷体_GBK"/>
                <a:cs typeface="Times New Roman"/>
              </a:rPr>
              <a:t>    </a:t>
            </a:r>
            <a:r>
              <a:rPr lang="zh-CN" altLang="zh-CN" sz="3400" dirty="0" smtClean="0">
                <a:latin typeface="Times New Roman"/>
                <a:ea typeface="方正楷体_GBK"/>
                <a:cs typeface="Times New Roman"/>
              </a:rPr>
              <a:t>小客车</a:t>
            </a:r>
            <a:endParaRPr lang="en-US" altLang="zh-CN" sz="3400" dirty="0" smtClean="0">
              <a:latin typeface="Times New Roman"/>
              <a:ea typeface="方正楷体_GBK"/>
              <a:cs typeface="Times New Roman"/>
            </a:endParaRPr>
          </a:p>
          <a:p>
            <a:pPr>
              <a:lnSpc>
                <a:spcPct val="120000"/>
              </a:lnSpc>
            </a:pPr>
            <a:r>
              <a:rPr lang="zh-CN" altLang="zh-CN" sz="3400" dirty="0" smtClean="0">
                <a:latin typeface="Times New Roman"/>
                <a:ea typeface="方正楷体_GBK"/>
                <a:cs typeface="Times New Roman"/>
              </a:rPr>
              <a:t>限</a:t>
            </a:r>
            <a:r>
              <a:rPr lang="zh-CN" altLang="zh-CN" sz="3400" dirty="0">
                <a:latin typeface="Times New Roman"/>
                <a:ea typeface="方正楷体_GBK"/>
                <a:cs typeface="Times New Roman"/>
              </a:rPr>
              <a:t>乘客</a:t>
            </a:r>
            <a:r>
              <a:rPr lang="en-US" altLang="zh-CN" sz="3400" dirty="0">
                <a:latin typeface="Times New Roman"/>
                <a:ea typeface="宋体"/>
              </a:rPr>
              <a:t>30</a:t>
            </a:r>
            <a:r>
              <a:rPr lang="zh-CN" altLang="zh-CN" sz="3400" dirty="0" smtClean="0">
                <a:latin typeface="Times New Roman"/>
                <a:ea typeface="方正楷体_GBK"/>
                <a:cs typeface="Times New Roman"/>
              </a:rPr>
              <a:t>人</a:t>
            </a:r>
            <a:endParaRPr lang="en-US" altLang="zh-CN" sz="3400" dirty="0" smtClean="0">
              <a:latin typeface="Times New Roman"/>
              <a:ea typeface="方正楷体_GBK"/>
              <a:cs typeface="Times New Roman"/>
            </a:endParaRPr>
          </a:p>
          <a:p>
            <a:pPr>
              <a:lnSpc>
                <a:spcPct val="120000"/>
              </a:lnSpc>
            </a:pPr>
            <a:r>
              <a:rPr lang="zh-CN" altLang="zh-CN" sz="3400" dirty="0" smtClean="0">
                <a:latin typeface="Times New Roman"/>
                <a:ea typeface="方正楷体_GBK"/>
                <a:cs typeface="Times New Roman"/>
              </a:rPr>
              <a:t>每天</a:t>
            </a:r>
            <a:r>
              <a:rPr lang="en-US" altLang="zh-CN" sz="3400" dirty="0">
                <a:latin typeface="Times New Roman"/>
                <a:ea typeface="宋体"/>
              </a:rPr>
              <a:t>660</a:t>
            </a:r>
            <a:r>
              <a:rPr lang="zh-CN" altLang="zh-CN" sz="3400" dirty="0">
                <a:latin typeface="Times New Roman"/>
                <a:ea typeface="方正楷体_GBK"/>
                <a:cs typeface="Times New Roman"/>
              </a:rPr>
              <a:t>元</a:t>
            </a:r>
            <a:r>
              <a:rPr lang="en-US" altLang="zh-CN" sz="3400" dirty="0">
                <a:latin typeface="Times New Roman"/>
                <a:ea typeface="宋体"/>
              </a:rPr>
              <a:t>/</a:t>
            </a:r>
            <a:r>
              <a:rPr lang="zh-CN" altLang="zh-CN" sz="3400" dirty="0">
                <a:latin typeface="Times New Roman"/>
                <a:ea typeface="方正楷体_GBK"/>
                <a:cs typeface="Times New Roman"/>
              </a:rPr>
              <a:t>辆</a:t>
            </a:r>
            <a:endParaRPr lang="zh-CN" altLang="en-US" sz="3400" dirty="0"/>
          </a:p>
        </p:txBody>
      </p:sp>
      <p:sp>
        <p:nvSpPr>
          <p:cNvPr id="8" name="矩形 7"/>
          <p:cNvSpPr/>
          <p:nvPr/>
        </p:nvSpPr>
        <p:spPr>
          <a:xfrm>
            <a:off x="647699" y="861095"/>
            <a:ext cx="10864215" cy="588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5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(3)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请设计两种租车方案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并求出各需付车费多少元。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35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225+5=230(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人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)</a:t>
            </a:r>
          </a:p>
          <a:p>
            <a:pPr>
              <a:lnSpc>
                <a:spcPct val="135000"/>
              </a:lnSpc>
              <a:spcAft>
                <a:spcPts val="0"/>
              </a:spcAft>
            </a:pPr>
            <a:r>
              <a:rPr lang="zh-CN" altLang="zh-CN" sz="3400" b="1" dirty="0" smtClean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方案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一</a:t>
            </a:r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: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230÷50≈5(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辆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)	</a:t>
            </a:r>
          </a:p>
          <a:p>
            <a:pPr>
              <a:lnSpc>
                <a:spcPct val="135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5×900=4500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元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)</a:t>
            </a:r>
            <a:endParaRPr lang="zh-CN" altLang="zh-CN" sz="3400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  <a:p>
            <a:pPr>
              <a:lnSpc>
                <a:spcPct val="135000"/>
              </a:lnSpc>
              <a:spcAft>
                <a:spcPts val="0"/>
              </a:spcAft>
            </a:pP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方案二</a:t>
            </a:r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: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230÷50=4(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辆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)</a:t>
            </a:r>
            <a:r>
              <a:rPr lang="en-US" altLang="zh-CN" sz="3400" dirty="0">
                <a:solidFill>
                  <a:srgbClr val="E72582"/>
                </a:solidFill>
                <a:latin typeface="宋体" pitchFamily="2" charset="-122"/>
                <a:ea typeface="宋体" pitchFamily="2" charset="-122"/>
                <a:cs typeface="Times New Roman"/>
              </a:rPr>
              <a:t>……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30(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人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)</a:t>
            </a:r>
            <a:endParaRPr lang="zh-CN" altLang="zh-CN" sz="3400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  <a:p>
            <a:pPr>
              <a:lnSpc>
                <a:spcPct val="135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4×900=3600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元</a:t>
            </a:r>
            <a:r>
              <a:rPr lang="zh-CN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		30÷30=1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辆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)</a:t>
            </a:r>
            <a:endParaRPr lang="zh-CN" altLang="zh-CN" sz="3400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  <a:p>
            <a:pPr>
              <a:lnSpc>
                <a:spcPct val="135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1×660=660(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元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)</a:t>
            </a:r>
            <a:r>
              <a:rPr lang="zh-CN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		3600+660=4260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元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)</a:t>
            </a:r>
            <a:endParaRPr lang="zh-CN" altLang="zh-CN" sz="3400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  <a:p>
            <a:pPr>
              <a:lnSpc>
                <a:spcPct val="135000"/>
              </a:lnSpc>
              <a:spcAft>
                <a:spcPts val="0"/>
              </a:spcAft>
            </a:pP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答</a:t>
            </a:r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: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方案一需要付车费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4500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元</a:t>
            </a:r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;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方案二需要付车费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4260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元。</a:t>
            </a:r>
            <a:endParaRPr lang="zh-CN" altLang="zh-CN" sz="3400" b="1" dirty="0">
              <a:solidFill>
                <a:srgbClr val="E72582"/>
              </a:solidFill>
              <a:effectLst/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 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六年级数学下册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157</TotalTime>
  <Words>376</Words>
  <Application>Microsoft Office PowerPoint</Application>
  <PresentationFormat>自定义</PresentationFormat>
  <Paragraphs>77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3" baseType="lpstr">
      <vt:lpstr>Arial</vt:lpstr>
      <vt:lpstr>宋体</vt:lpstr>
      <vt:lpstr>Cambria Math</vt:lpstr>
      <vt:lpstr>汉仪雅酷黑 95W</vt:lpstr>
      <vt:lpstr>Times New Roman</vt:lpstr>
      <vt:lpstr>Calibri</vt:lpstr>
      <vt:lpstr>方正小标宋_GBK</vt:lpstr>
      <vt:lpstr>方正仿宋_GBK</vt:lpstr>
      <vt:lpstr>方正隶变_GBK</vt:lpstr>
      <vt:lpstr>微软雅黑</vt:lpstr>
      <vt:lpstr>方正楷体_GBK</vt:lpstr>
      <vt:lpstr>方正魏碑_GBK</vt:lpstr>
      <vt:lpstr>Wingdings</vt:lpstr>
      <vt:lpstr>方正大标宋_GBK</vt:lpstr>
      <vt:lpstr>方正大标宋简体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235</cp:revision>
  <dcterms:created xsi:type="dcterms:W3CDTF">2019-06-19T02:08:00Z</dcterms:created>
  <dcterms:modified xsi:type="dcterms:W3CDTF">2026-03-10T02:47:29Z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