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95" r:id="rId3"/>
    <p:sldId id="498" r:id="rId4"/>
    <p:sldId id="496" r:id="rId5"/>
    <p:sldId id="502" r:id="rId6"/>
    <p:sldId id="503" r:id="rId7"/>
    <p:sldId id="504" r:id="rId8"/>
    <p:sldId id="427" r:id="rId9"/>
  </p:sldIdLst>
  <p:sldSz cx="12192000" cy="6858000"/>
  <p:notesSz cx="6858000" cy="9144000"/>
  <p:embeddedFontLst>
    <p:embeddedFont>
      <p:font typeface="方正大标宋简体" charset="-122"/>
      <p:regular r:id="rId10"/>
    </p:embeddedFont>
    <p:embeddedFont>
      <p:font typeface="方正隶变_GBK" pitchFamily="65" charset="-122"/>
      <p:regular r:id="rId11"/>
    </p:embeddedFont>
    <p:embeddedFont>
      <p:font typeface="方正大标宋_GBK" pitchFamily="65" charset="-122"/>
      <p:regular r:id="rId12"/>
    </p:embeddedFont>
    <p:embeddedFont>
      <p:font typeface="方正小标宋_GBK" pitchFamily="65" charset="-122"/>
      <p:regular r:id="rId13"/>
    </p:embeddedFont>
    <p:embeddedFont>
      <p:font typeface="方正仿宋_GBK" pitchFamily="65" charset="-122"/>
      <p:regular r:id="rId14"/>
    </p:embeddedFont>
    <p:embeddedFont>
      <p:font typeface="微软雅黑" pitchFamily="34" charset="-122"/>
      <p:regular r:id="rId15"/>
      <p:bold r:id="rId16"/>
    </p:embeddedFont>
    <p:embeddedFont>
      <p:font typeface="NEU-BZ" pitchFamily="2" charset="-122"/>
      <p:regular r:id="rId17"/>
      <p:bold r:id="rId18"/>
      <p:italic r:id="rId19"/>
      <p:boldItalic r:id="rId20"/>
    </p:embeddedFont>
    <p:embeddedFont>
      <p:font typeface="方正书宋_GBK" pitchFamily="65" charset="-122"/>
      <p:regular r:id="rId21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539" autoAdjust="0"/>
    <p:restoredTop sz="94660"/>
  </p:normalViewPr>
  <p:slideViewPr>
    <p:cSldViewPr snapToGrid="0">
      <p:cViewPr>
        <p:scale>
          <a:sx n="100" d="100"/>
          <a:sy n="100" d="100"/>
        </p:scale>
        <p:origin x="-1134" y="-420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4.fntdata"/><Relationship Id="rId18" Type="http://schemas.openxmlformats.org/officeDocument/2006/relationships/font" Target="fonts/font9.fntdata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font" Target="fonts/font12.fntdata"/><Relationship Id="rId7" Type="http://schemas.openxmlformats.org/officeDocument/2006/relationships/slide" Target="slides/slide6.xml"/><Relationship Id="rId12" Type="http://schemas.openxmlformats.org/officeDocument/2006/relationships/font" Target="fonts/font3.fntdata"/><Relationship Id="rId17" Type="http://schemas.openxmlformats.org/officeDocument/2006/relationships/font" Target="fonts/font8.fntdata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font" Target="fonts/font7.fntdata"/><Relationship Id="rId20" Type="http://schemas.openxmlformats.org/officeDocument/2006/relationships/font" Target="fonts/font1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2.fntdata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font" Target="fonts/font6.fntdata"/><Relationship Id="rId23" Type="http://schemas.openxmlformats.org/officeDocument/2006/relationships/presProps" Target="presProps.xml"/><Relationship Id="rId10" Type="http://schemas.openxmlformats.org/officeDocument/2006/relationships/font" Target="fonts/font1.fntdata"/><Relationship Id="rId19" Type="http://schemas.openxmlformats.org/officeDocument/2006/relationships/font" Target="fonts/font10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5.fntdata"/><Relationship Id="rId22" Type="http://schemas.openxmlformats.org/officeDocument/2006/relationships/commentAuthors" Target="commentAuthor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2026-2-25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2026-2-25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2026-2-25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5" Type="http://schemas.openxmlformats.org/officeDocument/2006/relationships/image" Target="../media/image5.TIF"/><Relationship Id="rId4" Type="http://schemas.openxmlformats.org/officeDocument/2006/relationships/image" Target="../media/image4.T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image" Target="../media/image6.T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image" Target="../media/image6.T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4" Type="http://schemas.openxmlformats.org/officeDocument/2006/relationships/image" Target="../media/image6.T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Relationship Id="rId5" Type="http://schemas.openxmlformats.org/officeDocument/2006/relationships/image" Target="../media/image7.TIF"/><Relationship Id="rId4" Type="http://schemas.openxmlformats.org/officeDocument/2006/relationships/image" Target="../media/image6.T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2.xml"/><Relationship Id="rId1" Type="http://schemas.openxmlformats.org/officeDocument/2006/relationships/tags" Target="../tags/tag71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zh-CN" altLang="zh-CN" sz="6000" dirty="0">
                <a:latin typeface="方正大标宋_GBK" pitchFamily="65" charset="-122"/>
                <a:ea typeface="方正大标宋_GBK" pitchFamily="65" charset="-122"/>
              </a:rPr>
              <a:t>练习二</a:t>
            </a:r>
            <a:r>
              <a:rPr lang="en-US" altLang="zh-CN" sz="6000" dirty="0">
                <a:latin typeface="方正大标宋_GBK" pitchFamily="65" charset="-122"/>
                <a:ea typeface="方正大标宋_GBK" pitchFamily="65" charset="-122"/>
              </a:rPr>
              <a:t>(2)</a:t>
            </a:r>
            <a:endParaRPr lang="zh-CN" altLang="zh-CN" sz="6000" dirty="0">
              <a:latin typeface="方正大标宋_GBK" pitchFamily="65" charset="-122"/>
              <a:ea typeface="方正大标宋_GBK" pitchFamily="65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5" y="4144101"/>
            <a:ext cx="3290349" cy="391763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64627"/>
            <a:ext cx="31680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六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494B553E-FAC2-5E19-0945-FF066CCF4BD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38175" y="861094"/>
            <a:ext cx="10782300" cy="54603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4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1.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淘气身高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1.4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米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测得影长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2.1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米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同一时刻、同一地点测得一栋楼的影长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22.5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米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这栋楼的高度是多少米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?(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仿宋_GBK"/>
                <a:cs typeface="Times New Roman"/>
              </a:rPr>
              <a:t>用比例解答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14000"/>
              </a:lnSpc>
              <a:spcAft>
                <a:spcPts val="0"/>
              </a:spcAft>
            </a:pP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解</a:t>
            </a:r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: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设这栋楼的高度是</a:t>
            </a:r>
            <a:r>
              <a:rPr lang="en-US" altLang="zh-CN" sz="3400" i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x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米。</a:t>
            </a:r>
            <a:endParaRPr lang="zh-CN" altLang="zh-CN" sz="3400" b="1" dirty="0">
              <a:solidFill>
                <a:srgbClr val="E72582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14000"/>
              </a:lnSpc>
              <a:spcAft>
                <a:spcPts val="0"/>
              </a:spcAft>
            </a:pPr>
            <a:r>
              <a:rPr lang="en-US" altLang="zh-CN" sz="3400" spc="-150" dirty="0" smtClean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1</a:t>
            </a:r>
            <a:r>
              <a:rPr lang="en-US" altLang="zh-CN" sz="3400" i="1" dirty="0" smtClean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.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4</a:t>
            </a:r>
            <a:r>
              <a:rPr lang="zh-CN" altLang="zh-CN" sz="3400" dirty="0">
                <a:solidFill>
                  <a:srgbClr val="E72582"/>
                </a:solidFill>
                <a:latin typeface="NEU-BZ"/>
                <a:ea typeface="宋体"/>
                <a:cs typeface="宋体"/>
              </a:rPr>
              <a:t>∶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2</a:t>
            </a:r>
            <a:r>
              <a:rPr lang="en-US" altLang="zh-CN" sz="3400" i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.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1=</a:t>
            </a:r>
            <a:r>
              <a:rPr lang="en-US" altLang="zh-CN" sz="3400" i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x</a:t>
            </a:r>
            <a:r>
              <a:rPr lang="zh-CN" altLang="zh-CN" sz="3400" dirty="0">
                <a:solidFill>
                  <a:srgbClr val="E72582"/>
                </a:solidFill>
                <a:latin typeface="NEU-BZ"/>
                <a:ea typeface="宋体"/>
                <a:cs typeface="宋体"/>
              </a:rPr>
              <a:t>∶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22</a:t>
            </a:r>
            <a:r>
              <a:rPr lang="en-US" altLang="zh-CN" sz="3400" i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.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5</a:t>
            </a:r>
            <a:endParaRPr lang="zh-CN" altLang="zh-CN" sz="3400" dirty="0">
              <a:solidFill>
                <a:srgbClr val="E72582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14000"/>
              </a:lnSpc>
              <a:spcAft>
                <a:spcPts val="0"/>
              </a:spcAft>
            </a:pPr>
            <a:r>
              <a:rPr lang="zh-CN" altLang="zh-CN" sz="3400" i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　　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2</a:t>
            </a:r>
            <a:r>
              <a:rPr lang="en-US" altLang="zh-CN" sz="3400" i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.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1</a:t>
            </a:r>
            <a:r>
              <a:rPr lang="en-US" altLang="zh-CN" sz="3400" i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x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=1</a:t>
            </a:r>
            <a:r>
              <a:rPr lang="en-US" altLang="zh-CN" sz="3400" i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.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4×22</a:t>
            </a:r>
            <a:r>
              <a:rPr lang="en-US" altLang="zh-CN" sz="3400" i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.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5</a:t>
            </a:r>
            <a:endParaRPr lang="zh-CN" altLang="zh-CN" sz="3400" dirty="0">
              <a:solidFill>
                <a:srgbClr val="E72582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14000"/>
              </a:lnSpc>
              <a:spcAft>
                <a:spcPts val="0"/>
              </a:spcAft>
            </a:pPr>
            <a:r>
              <a:rPr lang="zh-CN" altLang="zh-CN" sz="3400" i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　　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2</a:t>
            </a:r>
            <a:r>
              <a:rPr lang="en-US" altLang="zh-CN" sz="3400" i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.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1</a:t>
            </a:r>
            <a:r>
              <a:rPr lang="en-US" altLang="zh-CN" sz="3400" i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x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=31</a:t>
            </a:r>
            <a:r>
              <a:rPr lang="en-US" altLang="zh-CN" sz="3400" i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.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5</a:t>
            </a:r>
            <a:endParaRPr lang="zh-CN" altLang="zh-CN" sz="3400" dirty="0">
              <a:solidFill>
                <a:srgbClr val="E72582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14000"/>
              </a:lnSpc>
              <a:spcAft>
                <a:spcPts val="0"/>
              </a:spcAft>
            </a:pPr>
            <a:r>
              <a:rPr lang="zh-CN" altLang="zh-CN" sz="3400" i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　　</a:t>
            </a:r>
            <a:r>
              <a:rPr lang="zh-CN" altLang="zh-CN" sz="3400" dirty="0">
                <a:solidFill>
                  <a:srgbClr val="E72582"/>
                </a:solidFill>
                <a:latin typeface="NEU-BZ"/>
                <a:ea typeface="Times New Roman"/>
                <a:cs typeface="Times New Roman"/>
              </a:rPr>
              <a:t> </a:t>
            </a:r>
            <a:r>
              <a:rPr lang="zh-CN" altLang="zh-CN" sz="3400" i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i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x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=15</a:t>
            </a:r>
            <a:endParaRPr lang="zh-CN" altLang="zh-CN" sz="3400" dirty="0">
              <a:solidFill>
                <a:srgbClr val="E72582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14000"/>
              </a:lnSpc>
              <a:spcAft>
                <a:spcPts val="0"/>
              </a:spcAft>
            </a:pP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答</a:t>
            </a:r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: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这栋楼的高度是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15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米。</a:t>
            </a:r>
            <a:endParaRPr lang="zh-CN" altLang="zh-CN" sz="3400" b="1" dirty="0">
              <a:solidFill>
                <a:srgbClr val="E72582"/>
              </a:solidFill>
              <a:latin typeface="NEU-BZ"/>
              <a:ea typeface="方正书宋_GBK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42341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90550" y="861095"/>
            <a:ext cx="10921365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2</a:t>
            </a:r>
            <a:r>
              <a:rPr lang="en-US" altLang="zh-CN" sz="3400" i="1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按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1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宋体"/>
                <a:cs typeface="宋体"/>
              </a:rPr>
              <a:t>∶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2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的比缩小三角形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按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3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宋体"/>
                <a:cs typeface="宋体"/>
              </a:rPr>
              <a:t>∶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1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的比放大梯形。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pic>
        <p:nvPicPr>
          <p:cNvPr id="8" name="image70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1238249" y="1947808"/>
            <a:ext cx="8162926" cy="3455109"/>
          </a:xfrm>
          <a:prstGeom prst="rect">
            <a:avLst/>
          </a:prstGeom>
        </p:spPr>
      </p:pic>
      <p:pic>
        <p:nvPicPr>
          <p:cNvPr id="9" name="image70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1314449" y="1947808"/>
            <a:ext cx="8162927" cy="3455109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15965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3</a:t>
            </a:r>
            <a:r>
              <a:rPr lang="en-US" altLang="zh-CN" sz="3400" i="1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.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(1)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公园到汽车站的图上距离是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仿宋_GBK"/>
                <a:cs typeface="Times New Roman"/>
              </a:rPr>
              <a:t>       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厘米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已知实际距离是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500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米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这幅图的比例尺是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zh-CN" altLang="zh-CN" sz="3400" i="1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i="1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   </a:t>
            </a:r>
            <a:r>
              <a:rPr lang="zh-CN" altLang="zh-CN" sz="3400" i="1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</a:t>
            </a:r>
            <a:r>
              <a:rPr lang="zh-CN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pic>
        <p:nvPicPr>
          <p:cNvPr id="8" name="image71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2231472" y="2522537"/>
            <a:ext cx="6683928" cy="3913243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7207531" y="1043836"/>
            <a:ext cx="72968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2</a:t>
            </a:r>
            <a:r>
              <a:rPr lang="en-US" altLang="zh-CN" sz="3400" i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.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5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7003375" y="1870707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1</a:t>
            </a:r>
            <a:r>
              <a:rPr lang="zh-CN" altLang="zh-CN" sz="3400" dirty="0">
                <a:solidFill>
                  <a:srgbClr val="E72582"/>
                </a:solidFill>
                <a:latin typeface="NEU-BZ"/>
                <a:ea typeface="宋体"/>
                <a:cs typeface="宋体"/>
              </a:rPr>
              <a:t>∶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20000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23814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2)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学校到文化宫的图上距离是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zh-CN" altLang="zh-CN" sz="3400" i="1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</a:t>
            </a:r>
            <a:r>
              <a:rPr lang="en-US" altLang="zh-CN" sz="3400" i="1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厘米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实际距离是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zh-CN" altLang="zh-CN" sz="3400" i="1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i="1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</a:t>
            </a:r>
            <a:r>
              <a:rPr lang="zh-CN" altLang="zh-CN" sz="3400" i="1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米。如果龙一鸣每分走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50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米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他从学校走到文化宫需要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zh-CN" altLang="zh-CN" sz="3400" i="1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i="1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</a:t>
            </a:r>
            <a:r>
              <a:rPr lang="zh-CN" altLang="zh-CN" sz="3400" i="1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分</a:t>
            </a:r>
            <a:r>
              <a:rPr lang="zh-CN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pic>
        <p:nvPicPr>
          <p:cNvPr id="8" name="image71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4517472" y="2674937"/>
            <a:ext cx="6683928" cy="3913243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7075763" y="1071959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5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043275" y="1855986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1000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451908" y="2529085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20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857308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15965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3)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一位游客出火车站后经公园到地铁站乘地铁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实际走了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zh-CN" altLang="zh-CN" sz="3400" i="1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i="1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</a:t>
            </a:r>
            <a:r>
              <a:rPr lang="zh-CN" altLang="zh-CN" sz="3400" i="1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米</a:t>
            </a:r>
            <a:r>
              <a:rPr lang="zh-CN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pic>
        <p:nvPicPr>
          <p:cNvPr id="8" name="image71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2666722" y="2509913"/>
            <a:ext cx="6683928" cy="3913243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190379" y="1760736"/>
            <a:ext cx="83869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800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333959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4)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图书城在公园北偏西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45°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方向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400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米处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请你在图中画出图书城所在的位置。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pic>
        <p:nvPicPr>
          <p:cNvPr id="8" name="image71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2850597" y="2505496"/>
            <a:ext cx="6683928" cy="3913243"/>
          </a:xfrm>
          <a:prstGeom prst="rect">
            <a:avLst/>
          </a:prstGeom>
        </p:spPr>
      </p:pic>
      <p:pic>
        <p:nvPicPr>
          <p:cNvPr id="9" name="image71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2868058" y="2494511"/>
            <a:ext cx="6742667" cy="3947633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1878021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 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六年级数学下册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154</TotalTime>
  <Words>242</Words>
  <Application>Microsoft Office PowerPoint</Application>
  <PresentationFormat>自定义</PresentationFormat>
  <Paragraphs>39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22" baseType="lpstr">
      <vt:lpstr>Arial</vt:lpstr>
      <vt:lpstr>宋体</vt:lpstr>
      <vt:lpstr>方正大标宋简体</vt:lpstr>
      <vt:lpstr>方正隶变_GBK</vt:lpstr>
      <vt:lpstr>方正大标宋_GBK</vt:lpstr>
      <vt:lpstr>Times New Roman</vt:lpstr>
      <vt:lpstr>方正小标宋_GBK</vt:lpstr>
      <vt:lpstr>方正仿宋_GBK</vt:lpstr>
      <vt:lpstr>微软雅黑</vt:lpstr>
      <vt:lpstr>NEU-BZ</vt:lpstr>
      <vt:lpstr>方正书宋_GBK</vt:lpstr>
      <vt:lpstr>Wingdings</vt:lpstr>
      <vt:lpstr>汉仪雅酷黑 95W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238</cp:revision>
  <dcterms:created xsi:type="dcterms:W3CDTF">2019-06-19T02:08:00Z</dcterms:created>
  <dcterms:modified xsi:type="dcterms:W3CDTF">2026-02-25T01:50:03Z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