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490" r:id="rId4"/>
    <p:sldId id="491" r:id="rId5"/>
    <p:sldId id="494" r:id="rId6"/>
    <p:sldId id="427" r:id="rId7"/>
  </p:sldIdLst>
  <p:sldSz cx="12192000" cy="6858000"/>
  <p:notesSz cx="6858000" cy="9144000"/>
  <p:embeddedFontLst>
    <p:embeddedFont>
      <p:font typeface="Calibri" panose="020F0502020204030204" pitchFamily="34" charset="0"/>
      <p:regular r:id="rId8"/>
      <p:bold r:id="rId9"/>
      <p:italic r:id="rId10"/>
      <p:boldItalic r:id="rId11"/>
    </p:embeddedFont>
    <p:embeddedFont>
      <p:font typeface="方正楷体_GBK" panose="03000509000000000000" pitchFamily="65" charset="-122"/>
      <p:regular r:id="rId12"/>
    </p:embeddedFont>
    <p:embeddedFont>
      <p:font typeface="方正大标宋_GBK" panose="03000509000000000000" pitchFamily="65" charset="-122"/>
      <p:regular r:id="rId13"/>
    </p:embeddedFont>
    <p:embeddedFont>
      <p:font typeface="方正隶变_GBK" panose="03000509000000000000" pitchFamily="65" charset="-122"/>
      <p:regular r:id="rId14"/>
    </p:embeddedFont>
    <p:embeddedFont>
      <p:font typeface="方正小标宋_GBK" panose="03000509000000000000" pitchFamily="65" charset="-122"/>
      <p:regular r:id="rId15"/>
    </p:embeddedFont>
    <p:embeddedFont>
      <p:font typeface="方正仿宋_GBK" panose="03000509000000000000" pitchFamily="65" charset="-122"/>
      <p:regular r:id="rId16"/>
    </p:embeddedFont>
    <p:embeddedFont>
      <p:font typeface="楷体" panose="02010609060101010101" pitchFamily="49" charset="-122"/>
      <p:regular r:id="rId17"/>
    </p:embeddedFont>
    <p:embeddedFont>
      <p:font typeface="方正大标宋简体" panose="02010600030101010101" charset="-122"/>
      <p:regular r:id="rId18"/>
    </p:embeddedFont>
    <p:embeddedFont>
      <p:font typeface="方正黑体_GBK" panose="03000509000000000000" pitchFamily="65" charset="-122"/>
      <p:regular r:id="rId19"/>
    </p:embeddedFont>
    <p:embeddedFont>
      <p:font typeface="微软雅黑" panose="020B0503020204020204" pitchFamily="34" charset="-122"/>
      <p:regular r:id="rId20"/>
      <p:bold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680" autoAdjust="0"/>
    <p:restoredTop sz="94660"/>
  </p:normalViewPr>
  <p:slideViewPr>
    <p:cSldViewPr snapToGrid="0">
      <p:cViewPr varScale="1">
        <p:scale>
          <a:sx n="89" d="100"/>
          <a:sy n="89" d="100"/>
        </p:scale>
        <p:origin x="802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presProps" Target="presProp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8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11.png"/><Relationship Id="rId4" Type="http://schemas.openxmlformats.org/officeDocument/2006/relationships/image" Target="../media/image10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3242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48631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3CC45C3-4375-F3F3-AEEA-CE37CD1CE838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sp>
        <p:nvSpPr>
          <p:cNvPr id="12" name="副标题 146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搭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一搭 （一）</a:t>
            </a:r>
            <a:endParaRPr lang="zh-CN" altLang="en-US" sz="6000" dirty="0"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:a16="http://schemas.microsoft.com/office/drawing/2014/main" xmlns="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1707" y="1556855"/>
            <a:ext cx="8453887" cy="15714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一、圈一圈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填一填。</a:t>
            </a:r>
            <a:endParaRPr lang="zh-CN" altLang="zh-CN" sz="34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有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</a:rPr>
              <a:t>24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根小棒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每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</a:rPr>
              <a:t>5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根摆成一个数字</a:t>
            </a:r>
            <a:endParaRPr lang="zh-CN" altLang="en-US" sz="3400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34182" y="2397935"/>
            <a:ext cx="5433531" cy="84589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3951" y="3259029"/>
            <a:ext cx="7704049" cy="2894387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8470979" y="2486880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4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17739" y="2495852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4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479497" y="5342612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4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827300" y="5356602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4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71499" y="535762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24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576262" y="5365227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5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668667" y="531497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endParaRPr lang="zh-CN" altLang="en-US" sz="34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" name="image97.jpeg"/>
          <p:cNvPicPr/>
          <p:nvPr/>
        </p:nvPicPr>
        <p:blipFill rotWithShape="1">
          <a:blip r:embed="rId7"/>
          <a:srcRect r="50347"/>
          <a:stretch/>
        </p:blipFill>
        <p:spPr>
          <a:xfrm>
            <a:off x="723951" y="3342886"/>
            <a:ext cx="3867389" cy="174920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946407"/>
            <a:ext cx="1120058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29</a:t>
            </a:r>
            <a:r>
              <a:rPr lang="zh-CN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块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每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6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块放一盘。算式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29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÷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6=4</a:t>
            </a:r>
            <a:r>
              <a:rPr lang="zh-CN" altLang="zh-CN" sz="3600" dirty="0">
                <a:latin typeface="方正仿宋_GBK" panose="03000509000000000000" pitchFamily="65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5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的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“5”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表示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一共有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5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块　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3600" dirty="0" smtClean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可以放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5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盘　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 smtClean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还剩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5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块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image9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2635723" y="1203234"/>
            <a:ext cx="1384186" cy="957849"/>
          </a:xfrm>
          <a:prstGeom prst="rect">
            <a:avLst/>
          </a:prstGeom>
        </p:spPr>
      </p:pic>
      <p:pic>
        <p:nvPicPr>
          <p:cNvPr id="9" name="image9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3327816" y="3227636"/>
            <a:ext cx="1384186" cy="957849"/>
          </a:xfrm>
          <a:prstGeom prst="rect">
            <a:avLst/>
          </a:prstGeom>
        </p:spPr>
      </p:pic>
      <p:pic>
        <p:nvPicPr>
          <p:cNvPr id="10" name="image9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2635723" y="4442312"/>
            <a:ext cx="1384186" cy="957849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004650" y="245289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0289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821065"/>
            <a:ext cx="6294665" cy="1508891"/>
          </a:xfrm>
          <a:prstGeom prst="rect">
            <a:avLst/>
          </a:prstGeom>
        </p:spPr>
      </p:pic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5518258"/>
              </p:ext>
            </p:extLst>
          </p:nvPr>
        </p:nvGraphicFramePr>
        <p:xfrm>
          <a:off x="871268" y="2415268"/>
          <a:ext cx="10912415" cy="3338551"/>
        </p:xfrm>
        <a:graphic>
          <a:graphicData uri="http://schemas.openxmlformats.org/drawingml/2006/table">
            <a:tbl>
              <a:tblPr firstRow="1" firstCol="1" bandRow="1"/>
              <a:tblGrid>
                <a:gridCol w="5545654"/>
                <a:gridCol w="5366761"/>
              </a:tblGrid>
              <a:tr h="3338551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1.</a:t>
                      </a:r>
                      <a:r>
                        <a:rPr lang="zh-CN" sz="34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平均插在</a:t>
                      </a:r>
                      <a:r>
                        <a:rPr lang="en-US" sz="34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zh-CN" sz="34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个花瓶里。</a:t>
                      </a:r>
                      <a:endParaRPr lang="zh-CN" sz="3400" dirty="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25</a:t>
                      </a:r>
                      <a:r>
                        <a:rPr lang="en-US" sz="34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÷</a:t>
                      </a:r>
                      <a:r>
                        <a:rPr lang="en-US" sz="34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6=4(</a:t>
                      </a:r>
                      <a:r>
                        <a:rPr lang="zh-CN" sz="34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枝</a:t>
                      </a:r>
                      <a:r>
                        <a:rPr lang="en-US" sz="34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en-US" sz="34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en-US" sz="34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1(</a:t>
                      </a:r>
                      <a:r>
                        <a:rPr lang="zh-CN" sz="34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枝</a:t>
                      </a:r>
                      <a:r>
                        <a:rPr lang="en-US" sz="34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3400" dirty="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zh-CN" sz="34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表示</a:t>
                      </a:r>
                      <a:r>
                        <a:rPr lang="en-US" sz="3400" dirty="0" smtClean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(                                  ),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 smtClean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zh-CN" sz="34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表示</a:t>
                      </a:r>
                      <a:r>
                        <a:rPr lang="en-US" sz="3400" dirty="0" smtClean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(                          )</a:t>
                      </a:r>
                      <a:r>
                        <a:rPr lang="zh-CN" sz="34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。</a:t>
                      </a:r>
                      <a:endParaRPr lang="zh-CN" sz="3400" dirty="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27305" marR="273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2.</a:t>
                      </a:r>
                      <a:r>
                        <a:rPr lang="zh-CN" sz="34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每个花瓶插</a:t>
                      </a:r>
                      <a:r>
                        <a:rPr lang="en-US" sz="34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zh-CN" sz="34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枝花。</a:t>
                      </a:r>
                      <a:endParaRPr lang="zh-CN" sz="3400" dirty="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 smtClean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25</a:t>
                      </a:r>
                      <a:r>
                        <a:rPr lang="en-US" altLang="zh-CN" sz="3400" dirty="0" smtClean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÷</a:t>
                      </a:r>
                      <a:r>
                        <a:rPr lang="en-US" sz="3400" dirty="0" smtClean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7=3</a:t>
                      </a:r>
                      <a:r>
                        <a:rPr lang="en-US" sz="34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34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个</a:t>
                      </a:r>
                      <a:r>
                        <a:rPr lang="en-US" sz="3400" dirty="0" smtClean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en-US" altLang="zh-CN" sz="3400" dirty="0" smtClean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en-US" sz="3400" dirty="0" smtClean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sz="34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34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枝</a:t>
                      </a:r>
                      <a:r>
                        <a:rPr lang="en-US" sz="34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3400" dirty="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zh-CN" sz="34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表示</a:t>
                      </a:r>
                      <a:r>
                        <a:rPr lang="en-US" sz="34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34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altLang="zh-CN" sz="3400" dirty="0" smtClean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                         </a:t>
                      </a:r>
                      <a:r>
                        <a:rPr lang="zh-CN" sz="34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3400" dirty="0" smtClean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),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 smtClean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zh-CN" sz="34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表示</a:t>
                      </a:r>
                      <a:r>
                        <a:rPr lang="en-US" sz="34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34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altLang="zh-CN" sz="3400" dirty="0" smtClean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                       </a:t>
                      </a:r>
                      <a:r>
                        <a:rPr lang="zh-CN" sz="34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34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34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。</a:t>
                      </a:r>
                      <a:endParaRPr lang="zh-CN" sz="3400" dirty="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27305" marR="273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矩形 8"/>
          <p:cNvSpPr/>
          <p:nvPr/>
        </p:nvSpPr>
        <p:spPr>
          <a:xfrm>
            <a:off x="2231472" y="4282507"/>
            <a:ext cx="345479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每个花瓶插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4</a:t>
            </a:r>
            <a:r>
              <a:rPr lang="zh-CN" altLang="en-US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枝花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417451" y="5084777"/>
            <a:ext cx="214674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还剩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zh-CN" altLang="en-US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枝花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979142" y="4282506"/>
            <a:ext cx="258275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插了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zh-CN" altLang="en-US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个花瓶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102259" y="5084776"/>
            <a:ext cx="214674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还剩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4</a:t>
            </a:r>
            <a:r>
              <a:rPr lang="zh-CN" altLang="en-US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枝花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0289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image31.jpeg">
            <a:extLst>
              <a:ext uri="{FF2B5EF4-FFF2-40B4-BE49-F238E27FC236}">
                <a16:creationId xmlns:a16="http://schemas.microsoft.com/office/drawing/2014/main" xmlns="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828151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60" y="1561383"/>
            <a:ext cx="739568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填一填</a:t>
            </a:r>
            <a:r>
              <a:rPr lang="en-US" altLang="zh-CN" sz="32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你能自己也编一道题并解答吗</a:t>
            </a:r>
            <a:r>
              <a:rPr lang="en-US" altLang="zh-CN" sz="32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?</a:t>
            </a:r>
            <a:endParaRPr lang="zh-CN" altLang="zh-CN" sz="32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8453724"/>
              </p:ext>
            </p:extLst>
          </p:nvPr>
        </p:nvGraphicFramePr>
        <p:xfrm>
          <a:off x="586596" y="2146159"/>
          <a:ext cx="11162581" cy="4254642"/>
        </p:xfrm>
        <a:graphic>
          <a:graphicData uri="http://schemas.openxmlformats.org/drawingml/2006/table">
            <a:tbl>
              <a:tblPr firstRow="1" firstCol="1" bandRow="1"/>
              <a:tblGrid>
                <a:gridCol w="5492698"/>
                <a:gridCol w="5669883"/>
              </a:tblGrid>
              <a:tr h="4254642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en-US" sz="32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÷</a:t>
                      </a: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5=3</a:t>
                      </a:r>
                      <a:r>
                        <a:rPr lang="en-US" sz="32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zh-CN" sz="32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平均分给</a:t>
                      </a: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32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altLang="zh-CN" sz="3200" dirty="0" smtClean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      </a:t>
                      </a:r>
                      <a:r>
                        <a:rPr lang="zh-CN" sz="32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32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个小朋友</a:t>
                      </a:r>
                      <a:r>
                        <a:rPr lang="zh-CN" sz="3200" dirty="0" smtClean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。</a:t>
                      </a:r>
                      <a:endParaRPr lang="en-US" altLang="zh-CN" sz="3200" dirty="0" smtClean="0">
                        <a:effectLst/>
                        <a:latin typeface="Times New Roman" panose="02020603050405020304" pitchFamily="18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endParaRPr lang="en-US" altLang="zh-CN" sz="3200" dirty="0" smtClean="0">
                        <a:effectLst/>
                        <a:latin typeface="Times New Roman" panose="02020603050405020304" pitchFamily="18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endParaRPr lang="en-US" altLang="zh-CN" sz="3200" dirty="0" smtClean="0">
                        <a:effectLst/>
                        <a:latin typeface="Times New Roman" panose="02020603050405020304" pitchFamily="18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endParaRPr lang="en-US" altLang="zh-CN" sz="3200" dirty="0" smtClean="0">
                        <a:effectLst/>
                        <a:latin typeface="Times New Roman" panose="02020603050405020304" pitchFamily="18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zh-CN" sz="3200" dirty="0" smtClean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每</a:t>
                      </a:r>
                      <a:r>
                        <a:rPr lang="zh-CN" sz="32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人分到</a:t>
                      </a: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32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altLang="zh-CN" sz="3200" dirty="0" smtClean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       </a:t>
                      </a:r>
                      <a:r>
                        <a:rPr lang="zh-CN" sz="32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32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个</a:t>
                      </a: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32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还</a:t>
                      </a:r>
                      <a:r>
                        <a:rPr lang="zh-CN" sz="3200" dirty="0" smtClean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剩</a:t>
                      </a:r>
                      <a:endParaRPr lang="en-US" altLang="zh-CN" sz="3200" dirty="0" smtClean="0">
                        <a:effectLst/>
                        <a:latin typeface="Times New Roman" panose="02020603050405020304" pitchFamily="18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 smtClean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32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altLang="zh-CN" sz="3200" dirty="0" smtClean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        </a:t>
                      </a:r>
                      <a:r>
                        <a:rPr lang="zh-CN" sz="32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32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个饺子。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27305" marR="273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zh-CN" sz="3200" dirty="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27305" marR="273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2049" name="image161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6865" y="3537585"/>
            <a:ext cx="4440408" cy="1430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8"/>
          <p:cNvSpPr/>
          <p:nvPr/>
        </p:nvSpPr>
        <p:spPr>
          <a:xfrm>
            <a:off x="2982144" y="2844225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933590" y="5198327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3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408271" y="5774729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3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096000" y="2375609"/>
            <a:ext cx="5415915" cy="36379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灵活。示例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en-US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淘气有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14</a:t>
            </a:r>
            <a:r>
              <a:rPr lang="zh-CN" altLang="en-US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块饼干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en-US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平均分给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4</a:t>
            </a:r>
            <a:r>
              <a:rPr lang="zh-CN" altLang="en-US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个小朋友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en-US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每个小朋友分到多少块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zh-CN" altLang="en-US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还剩几块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?</a:t>
            </a:r>
            <a:endParaRPr lang="zh-CN" altLang="en-US" sz="32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 lvl="0">
              <a:lnSpc>
                <a:spcPct val="120000"/>
              </a:lnSpc>
            </a:pP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14</a:t>
            </a:r>
            <a:r>
              <a:rPr lang="en-US" altLang="zh-CN" sz="3200" dirty="0">
                <a:solidFill>
                  <a:srgbClr val="E72582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÷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4=3(</a:t>
            </a:r>
            <a:r>
              <a:rPr lang="zh-CN" altLang="en-US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块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3200" i="1" dirty="0">
                <a:solidFill>
                  <a:srgbClr val="E72582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2(</a:t>
            </a:r>
            <a:r>
              <a:rPr lang="zh-CN" altLang="en-US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块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en-US" sz="32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 lvl="0">
              <a:lnSpc>
                <a:spcPct val="120000"/>
              </a:lnSpc>
            </a:pPr>
            <a:r>
              <a:rPr lang="zh-CN" altLang="en-US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en-US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每个小朋友分到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zh-CN" altLang="en-US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块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en-US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还剩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zh-CN" altLang="en-US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块。</a:t>
            </a:r>
            <a:endParaRPr lang="zh-CN" altLang="en-US" sz="32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0289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</TotalTime>
  <Words>316</Words>
  <Application>Microsoft Office PowerPoint</Application>
  <PresentationFormat>宽屏</PresentationFormat>
  <Paragraphs>56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2" baseType="lpstr">
      <vt:lpstr>Calibri</vt:lpstr>
      <vt:lpstr>方正楷体_GBK</vt:lpstr>
      <vt:lpstr>方正大标宋_GBK</vt:lpstr>
      <vt:lpstr>方正隶变_GBK</vt:lpstr>
      <vt:lpstr>方正小标宋_GBK</vt:lpstr>
      <vt:lpstr>宋体</vt:lpstr>
      <vt:lpstr>Arial</vt:lpstr>
      <vt:lpstr>方正仿宋_GBK</vt:lpstr>
      <vt:lpstr>楷体</vt:lpstr>
      <vt:lpstr>Wingdings</vt:lpstr>
      <vt:lpstr>汉仪雅酷黑 95W</vt:lpstr>
      <vt:lpstr>方正大标宋简体</vt:lpstr>
      <vt:lpstr>Times New Roman</vt:lpstr>
      <vt:lpstr>方正黑体_GBK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250</cp:revision>
  <dcterms:created xsi:type="dcterms:W3CDTF">2019-06-19T02:08:00Z</dcterms:created>
  <dcterms:modified xsi:type="dcterms:W3CDTF">2026-03-02T07:02:34Z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