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华文宋体" pitchFamily="2" charset="-122"/>
      <p:regular r:id="rId19"/>
    </p:embeddedFont>
    <p:embeddedFont>
      <p:font typeface="方正仿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租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船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①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名同学参加了野外实践活动。每顶帐篷最多住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至少要租几顶帐篷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圈一圈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8632" y="3436892"/>
            <a:ext cx="3663868" cy="20601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26685" y="3682916"/>
            <a:ext cx="47628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要租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顶帐篷。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31251" y="387010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7525" y="3600450"/>
            <a:ext cx="1590675" cy="476250"/>
          </a:xfrm>
          <a:prstGeom prst="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20841" y="4259262"/>
            <a:ext cx="1717634" cy="476250"/>
          </a:xfrm>
          <a:prstGeom prst="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6575" y="4268787"/>
            <a:ext cx="1571625" cy="476250"/>
          </a:xfrm>
          <a:prstGeom prst="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11316" y="4925311"/>
            <a:ext cx="1717634" cy="476250"/>
          </a:xfrm>
          <a:prstGeom prst="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33450"/>
            <a:ext cx="108642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顶帐篷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　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顶帐篷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顶帐篷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顶帐篷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剩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要租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顶帐篷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5809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87334" y="27826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5974" y="35455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2901" y="36421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4"/>
            <a:ext cx="107975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列式计算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余数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这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人还要再租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顶帐篷。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34670" y="2029194"/>
            <a:ext cx="8731670" cy="809497"/>
            <a:chOff x="217517" y="2493260"/>
            <a:chExt cx="8731670" cy="809497"/>
          </a:xfrm>
        </p:grpSpPr>
        <p:grpSp>
          <p:nvGrpSpPr>
            <p:cNvPr id="9" name="组合 8"/>
            <p:cNvGrpSpPr/>
            <p:nvPr/>
          </p:nvGrpSpPr>
          <p:grpSpPr>
            <a:xfrm>
              <a:off x="217517" y="2493260"/>
              <a:ext cx="6676804" cy="809497"/>
              <a:chOff x="217517" y="2493260"/>
              <a:chExt cx="6676804" cy="809497"/>
            </a:xfrm>
          </p:grpSpPr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289C5C0A-50A0-4102-8252-3F24FA6F3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7517" y="2493260"/>
                <a:ext cx="5254986" cy="809497"/>
              </a:xfrm>
              <a:prstGeom prst="rect">
                <a:avLst/>
              </a:prstGeom>
            </p:spPr>
          </p:pic>
          <p:sp>
            <p:nvSpPr>
              <p:cNvPr id="12" name="文本框 22">
                <a:extLst>
                  <a:ext uri="{FF2B5EF4-FFF2-40B4-BE49-F238E27FC236}">
                    <a16:creationId xmlns:a16="http://schemas.microsoft.com/office/drawing/2014/main" xmlns="" id="{B6D7B695-EFC8-44E0-BD6D-60765652EDCB}"/>
                  </a:ext>
                </a:extLst>
              </p:cNvPr>
              <p:cNvSpPr txBox="1"/>
              <p:nvPr/>
            </p:nvSpPr>
            <p:spPr>
              <a:xfrm>
                <a:off x="5490231" y="2574842"/>
                <a:ext cx="140409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latin typeface="宋体" pitchFamily="2" charset="-122"/>
                    <a:ea typeface="宋体" pitchFamily="2" charset="-122"/>
                  </a:rPr>
                  <a:t>……</a:t>
                </a:r>
                <a:r>
                  <a:rPr lang="en-US" altLang="zh-CN" sz="3000" b="1" dirty="0" smtClean="0">
                    <a:solidFill>
                      <a:srgbClr val="E72582"/>
                    </a:solidFill>
                    <a:latin typeface="宋体" pitchFamily="2" charset="-122"/>
                    <a:ea typeface="宋体" pitchFamily="2" charset="-122"/>
                  </a:rPr>
                  <a:t> </a:t>
                </a:r>
                <a:r>
                  <a:rPr lang="en-US" altLang="zh-CN" sz="3000" b="1" dirty="0" smtClean="0">
                    <a:solidFill>
                      <a:srgbClr val="E72582"/>
                    </a:solidFill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 </a:t>
                </a:r>
                <a:endParaRPr lang="zh-CN" altLang="en-US" sz="3000" dirty="0">
                  <a:solidFill>
                    <a:srgbClr val="E72582"/>
                  </a:solidFill>
                  <a:latin typeface="华文宋体" panose="02010600040101010101" pitchFamily="2" charset="-122"/>
                  <a:ea typeface="华文宋体" panose="02010600040101010101" pitchFamily="2" charset="-122"/>
                </a:endParaRP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289C5C0A-50A0-4102-8252-3F24FA6F3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833" t="1907" r="1107" b="-1907"/>
            <a:stretch/>
          </p:blipFill>
          <p:spPr>
            <a:xfrm>
              <a:off x="6528745" y="2493260"/>
              <a:ext cx="2420442" cy="809497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89221" y="21107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19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162859" y="21012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078376" y="211077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297576" y="211077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390799" y="211077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顶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870400" y="210124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934333" y="210124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143521" y="31740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33450"/>
            <a:ext cx="108642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从图中可以得到的数学信息是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                                     </a:t>
            </a:r>
            <a:r>
              <a:rPr lang="en-US" altLang="zh-CN" sz="3600" u="sng" dirty="0">
                <a:latin typeface="Times New Roman"/>
                <a:ea typeface="方正楷体_GBK"/>
                <a:cs typeface="Times New Roman"/>
              </a:rPr>
              <a:t> 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1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933449"/>
            <a:ext cx="6726079" cy="250060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52115" y="4306025"/>
            <a:ext cx="8134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共有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27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棵小树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两人每天绑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棵小树。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4480" y="897711"/>
            <a:ext cx="5615940" cy="2087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24" y="2809875"/>
            <a:ext cx="105441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至少需要几天才能绑完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算一算。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3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83335" y="3742730"/>
            <a:ext cx="4855288" cy="10483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73810" y="475297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27÷7=3(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棵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至少要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天才能绑完。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200</Words>
  <Application>Microsoft Office PowerPoint</Application>
  <PresentationFormat>自定义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方正楷体_GBK</vt:lpstr>
      <vt:lpstr>方正隶变_GBK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华文宋体</vt:lpstr>
      <vt:lpstr>方正仿宋_GBK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2026-02-28T01:48:39Z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