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98" r:id="rId9"/>
    <p:sldId id="499" r:id="rId10"/>
    <p:sldId id="500" r:id="rId11"/>
    <p:sldId id="502" r:id="rId12"/>
    <p:sldId id="427" r:id="rId13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  <p:embeddedFont>
      <p:font typeface="方正楷体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方正隶变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四单元综合训练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02321"/>
            <a:ext cx="66318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七、找找家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排排队。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8346" y="1702173"/>
            <a:ext cx="10649678" cy="25937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922" y="3338956"/>
            <a:ext cx="1165961" cy="510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9218" y="3247508"/>
            <a:ext cx="1348857" cy="693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1067" y="3338956"/>
            <a:ext cx="1295512" cy="53344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33371" y="4678188"/>
            <a:ext cx="1052525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帮这些数排排队。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)&gt;(         )&gt;(         )&gt;(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)&gt;(         )&gt;(         )&gt;(         )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6395" y="56470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9335" y="565083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998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05682" y="563521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5562" y="563521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681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7054" y="564707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595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93401" y="564061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482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65463" y="56639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245" y="860145"/>
            <a:ext cx="110159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八、猜一猜。</a:t>
            </a:r>
            <a:r>
              <a:rPr lang="en-US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在橘子的个数下面画</a:t>
            </a:r>
            <a:r>
              <a:rPr lang="en-US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“○”,</a:t>
            </a:r>
            <a:r>
              <a:rPr lang="zh-CN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在柚子的个数下面画</a:t>
            </a:r>
            <a:r>
              <a:rPr lang="en-US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”)</a:t>
            </a:r>
            <a:endParaRPr lang="zh-CN" altLang="zh-CN" sz="30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7304" y="1414143"/>
            <a:ext cx="8877196" cy="3336601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94836"/>
              </p:ext>
            </p:extLst>
          </p:nvPr>
        </p:nvGraphicFramePr>
        <p:xfrm>
          <a:off x="1086928" y="4994693"/>
          <a:ext cx="10118784" cy="1521460"/>
        </p:xfrm>
        <a:graphic>
          <a:graphicData uri="http://schemas.openxmlformats.org/drawingml/2006/table">
            <a:tbl>
              <a:tblPr firstRow="1" firstCol="1" bandRow="1"/>
              <a:tblGrid>
                <a:gridCol w="1686464"/>
                <a:gridCol w="1686464"/>
                <a:gridCol w="1686464"/>
                <a:gridCol w="1686464"/>
                <a:gridCol w="1686464"/>
                <a:gridCol w="1686464"/>
              </a:tblGrid>
              <a:tr h="487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2600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1799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1602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1000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887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905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070867" y="5687691"/>
            <a:ext cx="595035" cy="7530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20913" y="568769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88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494" y="966421"/>
            <a:ext cx="11081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一、用不同的方式认识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5330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这个数。想一想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484" y="1576831"/>
            <a:ext cx="8465728" cy="49241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273"/>
          <a:stretch/>
        </p:blipFill>
        <p:spPr>
          <a:xfrm>
            <a:off x="707266" y="899306"/>
            <a:ext cx="10275038" cy="5900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0430" y="1085030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5329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4418" y="1654432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5331</a:t>
            </a:r>
            <a:endParaRPr lang="zh-CN" altLang="en-US" sz="30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9934" y="1107451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19155" y="1672471"/>
            <a:ext cx="25026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五千三百三十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image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70270" y="3179006"/>
            <a:ext cx="2322404" cy="154826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44286" y="30934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pic>
        <p:nvPicPr>
          <p:cNvPr id="13" name="image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69862" y="5817626"/>
            <a:ext cx="3764447" cy="6264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764624" y="5615860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235498" y="5620346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300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704511" y="5615860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318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二、写一写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读一读。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63263"/>
            <a:ext cx="7320222" cy="3260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7088" y="2010706"/>
            <a:ext cx="3324900" cy="31737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68353" y="37332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4216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41793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四千二百一十六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37332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7050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87422" y="441793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七千零五十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30955" y="38865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1006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07370" y="450010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一千零六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946408"/>
            <a:ext cx="110504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三、找规律填数。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 460, 470, 480,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 6398, 6298, 6198,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0323" y="201028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0663" y="201028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1003" y="201027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6433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6098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5360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5998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01628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5898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09245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2362=2000+300+60+2,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53281"/>
          <a:stretch/>
        </p:blipFill>
        <p:spPr>
          <a:xfrm>
            <a:off x="505461" y="2141675"/>
            <a:ext cx="4532366" cy="27495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48171"/>
          <a:stretch/>
        </p:blipFill>
        <p:spPr>
          <a:xfrm>
            <a:off x="6483874" y="1869738"/>
            <a:ext cx="5028041" cy="27495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03397" y="3972910"/>
            <a:ext cx="531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5790" y="380318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426" y="966421"/>
            <a:ext cx="4812310" cy="27515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11096" y="29577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5402582" cy="27455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2085" y="1566146"/>
            <a:ext cx="2916402" cy="19311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8776" y="1566146"/>
            <a:ext cx="2799309" cy="204052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93414" y="4119084"/>
            <a:ext cx="14157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8170" y="180363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77986" y="17335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788281" y="17852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05917" y="28336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792696" y="27518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083024" y="28290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663185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六、比一比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估一估。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2567"/>
          <a:stretch/>
        </p:blipFill>
        <p:spPr>
          <a:xfrm>
            <a:off x="505460" y="1857804"/>
            <a:ext cx="5912593" cy="24089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2250" t="8649" r="3902" b="5040"/>
          <a:stretch/>
        </p:blipFill>
        <p:spPr>
          <a:xfrm>
            <a:off x="6599208" y="1903164"/>
            <a:ext cx="5020574" cy="23636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66445" y="355302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7320" y="35055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326</Words>
  <Application>Microsoft Office PowerPoint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方正小标宋_GBK</vt:lpstr>
      <vt:lpstr>Wingdings</vt:lpstr>
      <vt:lpstr>方正黑体_GBK</vt:lpstr>
      <vt:lpstr>宋体</vt:lpstr>
      <vt:lpstr>方正仿宋_GBK</vt:lpstr>
      <vt:lpstr>NEU-BZ</vt:lpstr>
      <vt:lpstr>Calibri</vt:lpstr>
      <vt:lpstr>方正大标宋_GBK</vt:lpstr>
      <vt:lpstr>Arial</vt:lpstr>
      <vt:lpstr>方正楷体_GBK</vt:lpstr>
      <vt:lpstr>Times New Roman</vt:lpstr>
      <vt:lpstr>方正大标宋简体</vt:lpstr>
      <vt:lpstr>微软雅黑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2026-03-14T06:10:24Z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