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隶变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仿宋_GBK" pitchFamily="65" charset="-122"/>
      <p:regular r:id="rId21"/>
    </p:embeddedFont>
    <p:embeddedFont>
      <p:font typeface="方正大标宋_GBK" pitchFamily="65" charset="-122"/>
      <p:regular r:id="rId22"/>
    </p:embeddedFont>
    <p:embeddedFont>
      <p:font typeface="方正楷体_GBK" pitchFamily="65" charset="-122"/>
      <p:regular r:id="rId23"/>
    </p:embeddedFont>
    <p:embeddedFont>
      <p:font typeface="方正小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数说西藏 ①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41079"/>
            <a:ext cx="108927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认一认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数位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顺序表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514050"/>
              </p:ext>
            </p:extLst>
          </p:nvPr>
        </p:nvGraphicFramePr>
        <p:xfrm>
          <a:off x="1408271" y="2686051"/>
          <a:ext cx="9812177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257971"/>
                <a:gridCol w="1761160"/>
                <a:gridCol w="1761160"/>
                <a:gridCol w="1761160"/>
                <a:gridCol w="1761160"/>
                <a:gridCol w="1509566"/>
              </a:tblGrid>
              <a:tr h="8191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 )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位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)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位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)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位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)</a:t>
                      </a: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位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个位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991534" y="28207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3184" y="28207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15784" y="28207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7909" y="28207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5439" y="3757910"/>
            <a:ext cx="103155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在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数位顺序表中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从右边起第一位是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第三位是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第四位是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第五位是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25659" y="39170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14699" y="47274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11084" y="47274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85141" y="55743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515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一个五位数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它的最高位是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1059" y="9995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125" y="1626875"/>
            <a:ext cx="5580035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(3)</a:t>
            </a:r>
            <a:endParaRPr lang="zh-CN" altLang="en-US" sz="3600" dirty="0"/>
          </a:p>
        </p:txBody>
      </p:sp>
      <p:pic>
        <p:nvPicPr>
          <p:cNvPr id="9" name="image1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971356"/>
            <a:ext cx="2697004" cy="205743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63843" y="4149209"/>
            <a:ext cx="4608954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(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个千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,(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百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(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个十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,(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个一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1659151" y="43609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35626" y="43609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70477" y="51838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5626" y="51838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44429" y="1838006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(4)</a:t>
            </a:r>
            <a:endParaRPr lang="zh-CN" altLang="en-US" sz="3600" dirty="0"/>
          </a:p>
        </p:txBody>
      </p:sp>
      <p:pic>
        <p:nvPicPr>
          <p:cNvPr id="16" name="image18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62953" y="1971356"/>
            <a:ext cx="2576371" cy="196540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203549" y="4141141"/>
            <a:ext cx="4493538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(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个千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,(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百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(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个十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,(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个一</a:t>
            </a:r>
            <a:endParaRPr lang="zh-CN" altLang="en-US" sz="3600" dirty="0"/>
          </a:p>
        </p:txBody>
      </p:sp>
      <p:sp>
        <p:nvSpPr>
          <p:cNvPr id="18" name="矩形 17"/>
          <p:cNvSpPr/>
          <p:nvPr/>
        </p:nvSpPr>
        <p:spPr>
          <a:xfrm>
            <a:off x="7678951" y="43800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50650" y="43609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80752" y="51838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850650" y="52045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1" y="861095"/>
            <a:ext cx="646396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看一看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3026" y="1790701"/>
            <a:ext cx="607692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一千四百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218" y="2710950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写作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</a:t>
            </a:r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36564"/>
              </p:ext>
            </p:extLst>
          </p:nvPr>
        </p:nvGraphicFramePr>
        <p:xfrm>
          <a:off x="2044855" y="2710951"/>
          <a:ext cx="3963830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792766"/>
                <a:gridCol w="792766"/>
                <a:gridCol w="792766"/>
                <a:gridCol w="792766"/>
                <a:gridCol w="792766"/>
              </a:tblGrid>
              <a:tr h="8114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万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千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百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十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4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518997" y="2664783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写作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160261" y="1792122"/>
            <a:ext cx="2492990" cy="835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九千零二十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024124"/>
              </p:ext>
            </p:extLst>
          </p:nvPr>
        </p:nvGraphicFramePr>
        <p:xfrm>
          <a:off x="7755233" y="2710950"/>
          <a:ext cx="3569992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703734"/>
                <a:gridCol w="703734"/>
                <a:gridCol w="703734"/>
                <a:gridCol w="703734"/>
                <a:gridCol w="755056"/>
              </a:tblGrid>
              <a:tr h="7739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万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千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百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十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7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011701" y="3459758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83226" y="346928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11901" y="3459758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83426" y="346928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02876" y="3448050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88676" y="3467100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50676" y="3459758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46001" y="346928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9409" y="1917837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写作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2409825" y="1152525"/>
            <a:ext cx="237267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五千零六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316481"/>
              </p:ext>
            </p:extLst>
          </p:nvPr>
        </p:nvGraphicFramePr>
        <p:xfrm>
          <a:off x="1872139" y="2022612"/>
          <a:ext cx="3928585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785717"/>
                <a:gridCol w="785717"/>
                <a:gridCol w="785717"/>
                <a:gridCol w="785717"/>
                <a:gridCol w="785717"/>
              </a:tblGrid>
              <a:tr h="7561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万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千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百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十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9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305359" y="1917836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写作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endParaRPr lang="zh-CN" altLang="en-US" sz="3600" dirty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208429"/>
              </p:ext>
            </p:extLst>
          </p:nvPr>
        </p:nvGraphicFramePr>
        <p:xfrm>
          <a:off x="7541594" y="2056765"/>
          <a:ext cx="3840780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768156"/>
                <a:gridCol w="768156"/>
                <a:gridCol w="768156"/>
                <a:gridCol w="768156"/>
                <a:gridCol w="768156"/>
              </a:tblGrid>
              <a:tr h="8004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万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千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百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十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4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7472228" y="1377055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两千三百七十三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2830726" y="275937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15213" y="274032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25955" y="274032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92926" y="274032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98101" y="275937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60101" y="274032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31626" y="274032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93626" y="275937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205</Words>
  <Application>Microsoft Office PowerPoint</Application>
  <PresentationFormat>自定义</PresentationFormat>
  <Paragraphs>99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方正黑体_GBK</vt:lpstr>
      <vt:lpstr>方正大标宋简体</vt:lpstr>
      <vt:lpstr>Times New Roman</vt:lpstr>
      <vt:lpstr>方正隶变_GBK</vt:lpstr>
      <vt:lpstr>Calibri</vt:lpstr>
      <vt:lpstr>NEU-BZ</vt:lpstr>
      <vt:lpstr>微软雅黑</vt:lpstr>
      <vt:lpstr>方正仿宋_GBK</vt:lpstr>
      <vt:lpstr>方正大标宋_GBK</vt:lpstr>
      <vt:lpstr>汉仪雅酷黑 95W</vt:lpstr>
      <vt:lpstr>Wingdings</vt:lpstr>
      <vt:lpstr>方正楷体_GBK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2026-03-13T06:23:23Z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