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6" r:id="rId3"/>
    <p:sldId id="495" r:id="rId4"/>
    <p:sldId id="497" r:id="rId5"/>
    <p:sldId id="427" r:id="rId6"/>
  </p:sldIdLst>
  <p:sldSz cx="12192000" cy="6858000"/>
  <p:notesSz cx="6858000" cy="9144000"/>
  <p:embeddedFontLst>
    <p:embeddedFont>
      <p:font typeface="Calibri" pitchFamily="34" charset="0"/>
      <p:regular r:id="rId7"/>
      <p:bold r:id="rId8"/>
      <p:italic r:id="rId9"/>
      <p:boldItalic r:id="rId10"/>
    </p:embeddedFont>
    <p:embeddedFont>
      <p:font typeface="微软雅黑" pitchFamily="34" charset="-122"/>
      <p:regular r:id="rId11"/>
      <p:bold r:id="rId12"/>
    </p:embeddedFont>
    <p:embeddedFont>
      <p:font typeface="方正小标宋_GBK" pitchFamily="65" charset="-122"/>
      <p:regular r:id="rId13"/>
    </p:embeddedFont>
    <p:embeddedFont>
      <p:font typeface="方正黑体_GBK" pitchFamily="65" charset="-122"/>
      <p:regular r:id="rId14"/>
    </p:embeddedFont>
    <p:embeddedFont>
      <p:font typeface="方正大标宋简体" charset="-122"/>
      <p:regular r:id="rId15"/>
    </p:embeddedFont>
    <p:embeddedFont>
      <p:font typeface="方正大标宋_GBK" pitchFamily="65" charset="-122"/>
      <p:regular r:id="rId16"/>
    </p:embeddedFont>
    <p:embeddedFont>
      <p:font typeface="方正楷体_GBK" pitchFamily="65" charset="-122"/>
      <p:regular r:id="rId17"/>
    </p:embeddedFont>
    <p:embeddedFont>
      <p:font typeface="方正魏碑_GBK" pitchFamily="65" charset="-122"/>
      <p:regular r:id="rId18"/>
    </p:embeddedFont>
    <p:embeddedFont>
      <p:font typeface="方正仿宋_GBK" pitchFamily="65" charset="-122"/>
      <p:regular r:id="rId19"/>
    </p:embeddedFont>
    <p:embeddedFont>
      <p:font typeface="方正隶变_GBK" pitchFamily="65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font" Target="fonts/font1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23" Type="http://schemas.openxmlformats.org/officeDocument/2006/relationships/viewProps" Target="viewProps.xml"/><Relationship Id="rId10" Type="http://schemas.openxmlformats.org/officeDocument/2006/relationships/font" Target="fonts/font4.fntdata"/><Relationship Id="rId19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哪座山更高 ①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66751" y="866776"/>
            <a:ext cx="73393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下表是妈妈购买的家具价格情况。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3076843"/>
              </p:ext>
            </p:extLst>
          </p:nvPr>
        </p:nvGraphicFramePr>
        <p:xfrm>
          <a:off x="1200153" y="1513107"/>
          <a:ext cx="9248771" cy="1144368"/>
        </p:xfrm>
        <a:graphic>
          <a:graphicData uri="http://schemas.openxmlformats.org/drawingml/2006/table">
            <a:tbl>
              <a:tblPr firstRow="1" firstCol="1" bandRow="1"/>
              <a:tblGrid>
                <a:gridCol w="2433488"/>
                <a:gridCol w="1216743"/>
                <a:gridCol w="1216743"/>
                <a:gridCol w="1218264"/>
                <a:gridCol w="1216743"/>
                <a:gridCol w="1946790"/>
              </a:tblGrid>
              <a:tr h="57218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6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名称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床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衣柜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桌子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椅子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电视柜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218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6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价格</a:t>
                      </a: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/</a:t>
                      </a:r>
                      <a:r>
                        <a:rPr lang="zh-CN" sz="36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元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1350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2128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840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350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1970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1128795" y="2468813"/>
            <a:ext cx="1034129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(1)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最贵的是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(               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元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最便宜的是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         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元。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2633044"/>
              </p:ext>
            </p:extLst>
          </p:nvPr>
        </p:nvGraphicFramePr>
        <p:xfrm>
          <a:off x="1321783" y="3442724"/>
          <a:ext cx="3031140" cy="3108960"/>
        </p:xfrm>
        <a:graphic>
          <a:graphicData uri="http://schemas.openxmlformats.org/drawingml/2006/table">
            <a:tbl>
              <a:tblPr firstRow="1" firstCol="1" bandRow="1"/>
              <a:tblGrid>
                <a:gridCol w="606228"/>
                <a:gridCol w="606228"/>
                <a:gridCol w="606228"/>
                <a:gridCol w="574283"/>
                <a:gridCol w="638173"/>
              </a:tblGrid>
              <a:tr h="5073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万</a:t>
                      </a:r>
                      <a:endParaRPr lang="zh-CN" sz="34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千</a:t>
                      </a:r>
                      <a:endParaRPr lang="zh-CN" sz="34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百</a:t>
                      </a:r>
                      <a:endParaRPr lang="zh-CN" sz="34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十</a:t>
                      </a:r>
                      <a:endParaRPr lang="zh-CN" sz="34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个</a:t>
                      </a:r>
                      <a:endParaRPr lang="zh-CN" sz="34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73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1</a:t>
                      </a:r>
                      <a:endParaRPr lang="zh-CN" sz="34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3</a:t>
                      </a:r>
                      <a:endParaRPr lang="zh-CN" sz="34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5</a:t>
                      </a:r>
                      <a:endParaRPr lang="zh-CN" sz="34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0</a:t>
                      </a:r>
                      <a:endParaRPr lang="zh-CN" sz="34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5073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2</a:t>
                      </a:r>
                      <a:endParaRPr lang="zh-CN" sz="34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1</a:t>
                      </a:r>
                      <a:endParaRPr lang="zh-CN" sz="34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2</a:t>
                      </a:r>
                      <a:endParaRPr lang="zh-CN" sz="34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8</a:t>
                      </a:r>
                      <a:endParaRPr lang="zh-CN" sz="34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073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8</a:t>
                      </a:r>
                      <a:endParaRPr lang="zh-CN" sz="34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4</a:t>
                      </a:r>
                      <a:endParaRPr lang="zh-CN" sz="34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0</a:t>
                      </a:r>
                      <a:endParaRPr lang="zh-CN" sz="34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073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3</a:t>
                      </a:r>
                      <a:endParaRPr lang="zh-CN" sz="34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5</a:t>
                      </a:r>
                      <a:endParaRPr lang="zh-CN" sz="34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0</a:t>
                      </a:r>
                      <a:endParaRPr lang="zh-CN" sz="34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073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1</a:t>
                      </a:r>
                      <a:endParaRPr lang="zh-CN" sz="34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9</a:t>
                      </a:r>
                      <a:endParaRPr lang="zh-CN" sz="34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7</a:t>
                      </a:r>
                      <a:endParaRPr lang="zh-CN" sz="34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0</a:t>
                      </a:r>
                      <a:endParaRPr lang="zh-CN" sz="34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4198419" y="2694965"/>
            <a:ext cx="122341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2128 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142274" y="2683512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350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600575" y="3434618"/>
            <a:ext cx="6096000" cy="29731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	</a:t>
            </a:r>
            <a:r>
              <a:rPr lang="zh-CN" altLang="zh-CN" sz="3600" dirty="0" smtClean="0">
                <a:latin typeface="Times New Roman"/>
                <a:ea typeface="方正楷体_GBK"/>
                <a:cs typeface="Times New Roman"/>
              </a:rPr>
              <a:t>我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发现</a:t>
            </a:r>
            <a:r>
              <a:rPr lang="en-US" altLang="zh-CN" sz="3600" dirty="0">
                <a:latin typeface="Times New Roman"/>
                <a:ea typeface="方正楷体_GBK"/>
              </a:rPr>
              <a:t>: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比较数的大小时</a:t>
            </a:r>
            <a:r>
              <a:rPr lang="en-US" altLang="zh-CN" sz="3600" dirty="0">
                <a:latin typeface="Times New Roman"/>
                <a:ea typeface="方正楷体_GBK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先比较位数</a:t>
            </a:r>
            <a:r>
              <a:rPr lang="en-US" altLang="zh-CN" sz="3600" dirty="0">
                <a:latin typeface="Times New Roman"/>
                <a:ea typeface="方正楷体_GBK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位数多的数比位数少的数</a:t>
            </a:r>
            <a:r>
              <a:rPr lang="en-US" altLang="zh-CN" sz="3600" dirty="0">
                <a:latin typeface="Times New Roman"/>
                <a:ea typeface="方正楷体_GBK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600" dirty="0" smtClean="0">
                <a:latin typeface="Times New Roman"/>
                <a:ea typeface="方正楷体_GBK"/>
              </a:rPr>
              <a:t>          );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位数相同</a:t>
            </a:r>
            <a:r>
              <a:rPr lang="en-US" altLang="zh-CN" sz="3600" dirty="0">
                <a:latin typeface="Times New Roman"/>
                <a:ea typeface="方正楷体_GBK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就从</a:t>
            </a:r>
            <a:r>
              <a:rPr lang="en-US" altLang="zh-CN" sz="3600" dirty="0" smtClean="0">
                <a:latin typeface="Times New Roman"/>
                <a:ea typeface="方正楷体_GBK"/>
              </a:rPr>
              <a:t>(            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600" dirty="0" smtClean="0">
                <a:latin typeface="Times New Roman"/>
                <a:ea typeface="方正楷体_GBK"/>
              </a:rPr>
              <a:t> </a:t>
            </a:r>
            <a:r>
              <a:rPr lang="en-US" altLang="zh-CN" sz="3600" dirty="0">
                <a:latin typeface="Times New Roman"/>
                <a:ea typeface="方正楷体_GBK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位比起。</a:t>
            </a:r>
            <a:endParaRPr lang="zh-CN" altLang="en-US" sz="3600" dirty="0"/>
          </a:p>
        </p:txBody>
      </p:sp>
      <p:sp>
        <p:nvSpPr>
          <p:cNvPr id="13" name="矩形 12"/>
          <p:cNvSpPr/>
          <p:nvPr/>
        </p:nvSpPr>
        <p:spPr>
          <a:xfrm>
            <a:off x="7021978" y="492738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大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096000" y="565059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最高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1104900" y="2705100"/>
            <a:ext cx="96393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(2)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把家具的价格按从高到低的顺序排一排。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(             )&gt;(             )&gt;(            )&gt;(          )&gt;(            )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7433775"/>
              </p:ext>
            </p:extLst>
          </p:nvPr>
        </p:nvGraphicFramePr>
        <p:xfrm>
          <a:off x="1123951" y="942975"/>
          <a:ext cx="9324974" cy="1714500"/>
        </p:xfrm>
        <a:graphic>
          <a:graphicData uri="http://schemas.openxmlformats.org/drawingml/2006/table">
            <a:tbl>
              <a:tblPr firstRow="1" firstCol="1" bandRow="1"/>
              <a:tblGrid>
                <a:gridCol w="2453538"/>
                <a:gridCol w="1226768"/>
                <a:gridCol w="1226768"/>
                <a:gridCol w="1228302"/>
                <a:gridCol w="1226768"/>
                <a:gridCol w="1962830"/>
              </a:tblGrid>
              <a:tr h="85725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6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名称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床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衣柜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桌子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椅子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电视柜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725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6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价格</a:t>
                      </a: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/</a:t>
                      </a:r>
                      <a:r>
                        <a:rPr lang="zh-CN" sz="36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元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1350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2128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840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350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1970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1551027" y="374559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2128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79852" y="374559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1970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542002" y="374559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1350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552893" y="3745594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840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334068" y="3718609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350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6211" y="861094"/>
            <a:ext cx="6603090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2.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比一比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在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○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里填上</a:t>
            </a:r>
            <a:r>
              <a:rPr lang="en-US" altLang="zh-CN" sz="3600" dirty="0"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&gt;</a:t>
            </a:r>
            <a:r>
              <a:rPr lang="en-US" altLang="zh-CN" sz="3600" dirty="0">
                <a:latin typeface="Times New Roman"/>
                <a:ea typeface="方正黑体_GBK"/>
                <a:cs typeface="Times New Roman"/>
              </a:rPr>
              <a:t>”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或</a:t>
            </a:r>
            <a:r>
              <a:rPr lang="en-US" altLang="zh-CN" sz="3600" dirty="0"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&lt;</a:t>
            </a:r>
            <a:r>
              <a:rPr lang="en-US" altLang="zh-CN" sz="3600" dirty="0">
                <a:latin typeface="Times New Roman"/>
                <a:ea typeface="方正黑体_GBK"/>
                <a:cs typeface="Times New Roman"/>
              </a:rPr>
              <a:t>”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4375" y="1838325"/>
            <a:ext cx="1077277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1)486        501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	3003        4001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	7015        1075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2)659        695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2188        2810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5016        5061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3)1001       998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999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楷体_GBK"/>
                <a:cs typeface="Times New Roman"/>
              </a:rPr>
              <a:t>         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1000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	10000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楷体_GBK"/>
                <a:cs typeface="Times New Roman"/>
              </a:rPr>
              <a:t>        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9999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181785" y="2220235"/>
            <a:ext cx="629259" cy="629259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252597" y="2165532"/>
            <a:ext cx="48763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b="1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&lt;</a:t>
            </a:r>
            <a:endParaRPr lang="zh-CN" altLang="en-US" sz="4200" b="1" dirty="0">
              <a:solidFill>
                <a:srgbClr val="E72582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5525684" y="2240804"/>
            <a:ext cx="629259" cy="629259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578006" y="2184582"/>
            <a:ext cx="48763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b="1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&lt;</a:t>
            </a:r>
            <a:endParaRPr lang="zh-CN" altLang="en-US" sz="4200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282671" y="2168265"/>
            <a:ext cx="48763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b="1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&gt;</a:t>
            </a:r>
            <a:endParaRPr lang="zh-CN" altLang="en-US" sz="4200" b="1" dirty="0">
              <a:solidFill>
                <a:srgbClr val="E72582"/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9192809" y="2232032"/>
            <a:ext cx="629259" cy="629259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2172259" y="3308357"/>
            <a:ext cx="629259" cy="629259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233547" y="3253654"/>
            <a:ext cx="48763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b="1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&lt;</a:t>
            </a:r>
            <a:endParaRPr lang="zh-CN" altLang="en-US" sz="4200" b="1" dirty="0">
              <a:solidFill>
                <a:srgbClr val="E72582"/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5516718" y="3308357"/>
            <a:ext cx="629259" cy="629259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578006" y="3256102"/>
            <a:ext cx="48763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b="1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&lt;</a:t>
            </a:r>
            <a:endParaRPr lang="zh-CN" altLang="en-US" sz="4200" b="1" dirty="0">
              <a:solidFill>
                <a:srgbClr val="E72582"/>
              </a:solidFill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9170805" y="3301279"/>
            <a:ext cx="629259" cy="629259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9244571" y="3246576"/>
            <a:ext cx="48763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b="1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&lt;</a:t>
            </a:r>
            <a:endParaRPr lang="zh-CN" altLang="en-US" sz="4200" b="1" dirty="0">
              <a:solidFill>
                <a:srgbClr val="E72582"/>
              </a:solidFill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2334743" y="4413257"/>
            <a:ext cx="629259" cy="629259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5402417" y="4403732"/>
            <a:ext cx="629259" cy="629259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9388005" y="4394206"/>
            <a:ext cx="629259" cy="629259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2434130" y="4337056"/>
            <a:ext cx="48763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b="1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&gt;</a:t>
            </a:r>
            <a:endParaRPr lang="zh-CN" altLang="en-US" sz="4200" b="1" dirty="0">
              <a:solidFill>
                <a:srgbClr val="E72582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463704" y="4349028"/>
            <a:ext cx="48763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b="1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&lt;</a:t>
            </a:r>
            <a:endParaRPr lang="zh-CN" altLang="en-US" sz="4200" b="1" dirty="0">
              <a:solidFill>
                <a:srgbClr val="E72582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9477867" y="4322902"/>
            <a:ext cx="48763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b="1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&gt;</a:t>
            </a:r>
            <a:endParaRPr lang="zh-CN" altLang="en-US" sz="42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4" grpId="0"/>
      <p:bldP spid="17" grpId="0"/>
      <p:bldP spid="19" grpId="0"/>
      <p:bldP spid="22" grpId="0"/>
      <p:bldP spid="26" grpId="0"/>
      <p:bldP spid="27" grpId="0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</TotalTime>
  <Words>192</Words>
  <Application>Microsoft Office PowerPoint</Application>
  <PresentationFormat>自定义</PresentationFormat>
  <Paragraphs>96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21" baseType="lpstr">
      <vt:lpstr>Arial</vt:lpstr>
      <vt:lpstr>宋体</vt:lpstr>
      <vt:lpstr>Times New Roman</vt:lpstr>
      <vt:lpstr>Calibri</vt:lpstr>
      <vt:lpstr>微软雅黑</vt:lpstr>
      <vt:lpstr>汉仪雅酷黑 95W</vt:lpstr>
      <vt:lpstr>方正小标宋_GBK</vt:lpstr>
      <vt:lpstr>方正黑体_GBK</vt:lpstr>
      <vt:lpstr>方正大标宋简体</vt:lpstr>
      <vt:lpstr>方正大标宋_GBK</vt:lpstr>
      <vt:lpstr>方正楷体_GBK</vt:lpstr>
      <vt:lpstr>方正魏碑_GBK</vt:lpstr>
      <vt:lpstr>方正仿宋_GBK</vt:lpstr>
      <vt:lpstr>方正隶变_GBK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239</cp:revision>
  <dcterms:created xsi:type="dcterms:W3CDTF">2019-06-19T02:08:00Z</dcterms:created>
  <dcterms:modified xsi:type="dcterms:W3CDTF">2026-03-13T06:59:20Z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