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503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方正仿宋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黑体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558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搭一搭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①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79432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用小棒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摆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10522" y="1026952"/>
            <a:ext cx="689928" cy="591615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614517"/>
              </p:ext>
            </p:extLst>
          </p:nvPr>
        </p:nvGraphicFramePr>
        <p:xfrm>
          <a:off x="876297" y="1944124"/>
          <a:ext cx="10458453" cy="4418575"/>
        </p:xfrm>
        <a:graphic>
          <a:graphicData uri="http://schemas.openxmlformats.org/drawingml/2006/table">
            <a:tbl>
              <a:tblPr firstRow="1" firstCol="1" bandRow="1"/>
              <a:tblGrid>
                <a:gridCol w="2176954"/>
                <a:gridCol w="2880824"/>
                <a:gridCol w="5400675"/>
              </a:tblGrid>
              <a:tr h="8837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小</a:t>
                      </a:r>
                      <a:r>
                        <a:rPr 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棒根数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</a:t>
                      </a:r>
                      <a:r>
                        <a:rPr 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摆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成</a:t>
                      </a:r>
                      <a:r>
                        <a:rPr 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的</a:t>
                      </a:r>
                      <a:r>
                        <a:rPr lang="en-US" alt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算式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7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</a:t>
                      </a:r>
                      <a:r>
                        <a:rPr lang="en-US" sz="36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÷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6=2(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en-US" sz="36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……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根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7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14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14</a:t>
                      </a:r>
                      <a:r>
                        <a:rPr lang="en-US" sz="36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÷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6=2(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en-US" altLang="zh-CN" sz="3600" dirty="0" smtClean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……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根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7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15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7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16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solidFill>
                          <a:srgbClr val="FF00FF"/>
                        </a:solidFill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" name="image1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901247" y="2127249"/>
            <a:ext cx="708978" cy="607951"/>
          </a:xfrm>
          <a:prstGeom prst="rect">
            <a:avLst/>
          </a:prstGeom>
        </p:spPr>
      </p:pic>
      <p:pic>
        <p:nvPicPr>
          <p:cNvPr id="16" name="image15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284061" y="2970978"/>
            <a:ext cx="2326164" cy="680633"/>
          </a:xfrm>
          <a:prstGeom prst="rect">
            <a:avLst/>
          </a:prstGeom>
        </p:spPr>
      </p:pic>
      <p:pic>
        <p:nvPicPr>
          <p:cNvPr id="17" name="image15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344227" y="3851273"/>
            <a:ext cx="2342198" cy="653547"/>
          </a:xfrm>
          <a:prstGeom prst="rect">
            <a:avLst/>
          </a:prstGeom>
        </p:spPr>
      </p:pic>
      <p:pic>
        <p:nvPicPr>
          <p:cNvPr id="18" name="image157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3303111" y="4708523"/>
            <a:ext cx="2308061" cy="644022"/>
          </a:xfrm>
          <a:prstGeom prst="rect">
            <a:avLst/>
          </a:prstGeom>
        </p:spPr>
      </p:pic>
      <p:pic>
        <p:nvPicPr>
          <p:cNvPr id="19" name="image158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3368754" y="5628704"/>
            <a:ext cx="2235957" cy="63824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57949" y="4551516"/>
            <a:ext cx="4352925" cy="828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15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6=2(</a:t>
            </a:r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3(</a:t>
            </a:r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9848" y="5407666"/>
            <a:ext cx="4457701" cy="828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6=2(</a:t>
            </a:r>
            <a:r>
              <a:rPr lang="zh-CN" altLang="en-US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4(</a:t>
            </a:r>
            <a:r>
              <a:rPr lang="zh-CN" altLang="en-US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800099"/>
              </p:ext>
            </p:extLst>
          </p:nvPr>
        </p:nvGraphicFramePr>
        <p:xfrm>
          <a:off x="647697" y="1039252"/>
          <a:ext cx="10706103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2228503"/>
                <a:gridCol w="3105500"/>
                <a:gridCol w="5372100"/>
              </a:tblGrid>
              <a:tr h="7106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小</a:t>
                      </a:r>
                      <a:r>
                        <a:rPr 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棒根数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</a:t>
                      </a:r>
                      <a:r>
                        <a:rPr 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摆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成的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算式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6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17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solidFill>
                          <a:srgbClr val="FF00FF"/>
                        </a:solidFill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6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18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solidFill>
                          <a:srgbClr val="FF00FF"/>
                        </a:solidFill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6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19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600">
                        <a:solidFill>
                          <a:srgbClr val="FF00FF"/>
                        </a:solidFill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image1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884261" y="1184274"/>
            <a:ext cx="708978" cy="607951"/>
          </a:xfrm>
          <a:prstGeom prst="rect">
            <a:avLst/>
          </a:prstGeom>
        </p:spPr>
      </p:pic>
      <p:pic>
        <p:nvPicPr>
          <p:cNvPr id="11" name="image1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206767" y="1967832"/>
            <a:ext cx="2187794" cy="624493"/>
          </a:xfrm>
          <a:prstGeom prst="rect">
            <a:avLst/>
          </a:prstGeom>
        </p:spPr>
      </p:pic>
      <p:pic>
        <p:nvPicPr>
          <p:cNvPr id="12" name="image16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235342" y="2819844"/>
            <a:ext cx="2072668" cy="591631"/>
          </a:xfrm>
          <a:prstGeom prst="rect">
            <a:avLst/>
          </a:prstGeom>
        </p:spPr>
      </p:pic>
      <p:pic>
        <p:nvPicPr>
          <p:cNvPr id="13" name="image16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3225817" y="3609054"/>
            <a:ext cx="2408589" cy="5834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91224" y="1792225"/>
            <a:ext cx="54292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17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6=2(</a:t>
            </a:r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5(</a:t>
            </a:r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8479" y="2592325"/>
            <a:ext cx="260039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6=3(</a:t>
            </a:r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38830" y="3420074"/>
            <a:ext cx="5319746" cy="828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19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6=3(</a:t>
            </a:r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1(</a:t>
            </a:r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599" y="4477435"/>
            <a:ext cx="108108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我发现</a:t>
            </a:r>
            <a:r>
              <a:rPr lang="en-US" altLang="zh-CN" sz="3600" dirty="0">
                <a:latin typeface="Times New Roman"/>
                <a:ea typeface="方正楷体_GBK"/>
              </a:rPr>
              <a:t>: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除数不变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余数有的大有的小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不管怎样变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余数都比除数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17" name="矩形 16"/>
          <p:cNvSpPr/>
          <p:nvPr/>
        </p:nvSpPr>
        <p:spPr>
          <a:xfrm>
            <a:off x="3124884" y="55070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773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47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颗、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颗</a:t>
            </a:r>
            <a:r>
              <a:rPr lang="en-US" altLang="zh-CN" sz="36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……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纽扣做衣服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每件需要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可以做几件衣服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还剩几颗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47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6=7(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……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10399" y="1914397"/>
            <a:ext cx="4377690" cy="30640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801279" y="239514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13758" y="283818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65939" y="37095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1025" y="3294787"/>
            <a:ext cx="82202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48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6=         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49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6=         (         )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……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2105121" y="3599589"/>
            <a:ext cx="887462" cy="86633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458259" y="37095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41103" y="36987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2124171" y="4652509"/>
            <a:ext cx="887462" cy="86633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352429" y="476251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58258" y="48382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5362671" y="4680410"/>
            <a:ext cx="887462" cy="86633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598653" y="479041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44359" y="48382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7" grpId="0"/>
      <p:bldP spid="18" grpId="0"/>
      <p:bldP spid="21" grpId="0"/>
      <p:bldP spid="22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47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颗、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颗</a:t>
            </a:r>
            <a:r>
              <a:rPr lang="en-US" altLang="zh-CN" sz="36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……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纽扣做衣服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每件需要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可以做几件衣服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还剩几颗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47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6=7(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……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10399" y="1914397"/>
            <a:ext cx="4377690" cy="30640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801279" y="239514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13758" y="283818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65939" y="37095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0074" y="3418612"/>
            <a:ext cx="73136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50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6=         (        )</a:t>
            </a:r>
            <a:r>
              <a:rPr lang="en-US" altLang="zh-CN" sz="3600" dirty="0" smtClean="0">
                <a:latin typeface="方正大标宋_GBK" pitchFamily="65" charset="-122"/>
                <a:ea typeface="方正大标宋_GBK" pitchFamily="65" charset="-122"/>
                <a:cs typeface="Times New Roman"/>
              </a:rPr>
              <a:t>……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51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6=         (        )</a:t>
            </a:r>
            <a:r>
              <a:rPr lang="en-US" altLang="zh-CN" sz="3600" dirty="0" smtClean="0">
                <a:latin typeface="方正大标宋_GBK" pitchFamily="65" charset="-122"/>
                <a:ea typeface="方正大标宋_GBK" pitchFamily="65" charset="-122"/>
                <a:cs typeface="Times New Roman"/>
              </a:rPr>
              <a:t>……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2162271" y="3704364"/>
            <a:ext cx="887462" cy="86633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398253" y="381436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1319" y="38238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5261840" y="3704364"/>
            <a:ext cx="887462" cy="8663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497822" y="381436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64068" y="38321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2156622" y="4815974"/>
            <a:ext cx="887462" cy="86633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392604" y="493347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02478" y="49178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5261840" y="4823472"/>
            <a:ext cx="887462" cy="86633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5499623" y="494986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93327" y="49178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705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8" grpId="0"/>
      <p:bldP spid="19" grpId="0"/>
      <p:bldP spid="22" grpId="0"/>
      <p:bldP spid="23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282</Words>
  <Application>Microsoft Office PowerPoint</Application>
  <PresentationFormat>自定义</PresentationFormat>
  <Paragraphs>71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方正楷体_GBK</vt:lpstr>
      <vt:lpstr>方正隶变_GBK</vt:lpstr>
      <vt:lpstr>方正书宋_GBK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2026-02-28T00:36:44Z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