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1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华文宋体" pitchFamily="2" charset="-122"/>
      <p:regular r:id="rId20"/>
    </p:embeddedFont>
    <p:embeddedFont>
      <p:font typeface="方正仿宋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笑笑有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根小棒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根小棒搭一个独立的三角形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接着画一画。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298" y="3683000"/>
            <a:ext cx="785996" cy="73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1373" y="18686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3901" y="18686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231472" y="3683000"/>
            <a:ext cx="3438622" cy="73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16552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252233"/>
              </p:ext>
            </p:extLst>
          </p:nvPr>
        </p:nvGraphicFramePr>
        <p:xfrm>
          <a:off x="885825" y="1914525"/>
          <a:ext cx="10096500" cy="3438525"/>
        </p:xfrm>
        <a:graphic>
          <a:graphicData uri="http://schemas.openxmlformats.org/drawingml/2006/table">
            <a:tbl>
              <a:tblPr firstRow="1" firstCol="1" bandRow="1"/>
              <a:tblGrid>
                <a:gridCol w="5095875"/>
                <a:gridCol w="5000625"/>
              </a:tblGrid>
              <a:tr h="34385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13-3-(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)-(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)-(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)=1(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搭了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还剩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3×(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)=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12(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13-(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)=1(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十二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搭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个用了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还剩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根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164797" y="2612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7426" y="26121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0876" y="2612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42798" y="33931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601792" y="3393172"/>
            <a:ext cx="689673" cy="64633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254124" y="42504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07451" y="2231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92034" y="30210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1059" y="38884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2376" y="46887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52157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认一认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0290" y="1841182"/>
            <a:ext cx="10582916" cy="36071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70208" y="18507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6113" y="18507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9775" y="33215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48364" y="33215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03883" y="33215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9508" y="33666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18708" y="20236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0502" y="42810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07985" y="332708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28435" y="339238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05840" y="42810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84091" y="453480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95349" y="1028701"/>
            <a:ext cx="9963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余数和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 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被除数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的单位相同。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2845" y="125953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被除数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76275" y="1076325"/>
            <a:ext cx="107537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.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22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颗穿成一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串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可以穿成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串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再填一填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2" name="image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85719" y="1437639"/>
            <a:ext cx="395606" cy="395606"/>
          </a:xfrm>
          <a:prstGeom prst="rect">
            <a:avLst/>
          </a:prstGeom>
        </p:spPr>
      </p:pic>
      <p:pic>
        <p:nvPicPr>
          <p:cNvPr id="13" name="image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14654" y="1076325"/>
            <a:ext cx="1710895" cy="9620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593601" y="13071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8351" y="20383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5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0958" y="3181349"/>
            <a:ext cx="4445165" cy="914401"/>
          </a:xfrm>
          <a:prstGeom prst="rect">
            <a:avLst/>
          </a:prstGeom>
        </p:spPr>
      </p:pic>
      <p:pic>
        <p:nvPicPr>
          <p:cNvPr id="17" name="image10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44239" y="3133723"/>
            <a:ext cx="4038602" cy="1009651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56865" y="4505230"/>
            <a:ext cx="8731670" cy="809497"/>
            <a:chOff x="217517" y="2493260"/>
            <a:chExt cx="8731670" cy="809497"/>
          </a:xfrm>
        </p:grpSpPr>
        <p:grpSp>
          <p:nvGrpSpPr>
            <p:cNvPr id="19" name="组合 18"/>
            <p:cNvGrpSpPr/>
            <p:nvPr/>
          </p:nvGrpSpPr>
          <p:grpSpPr>
            <a:xfrm>
              <a:off x="217517" y="2493260"/>
              <a:ext cx="6676804" cy="809497"/>
              <a:chOff x="217517" y="2493260"/>
              <a:chExt cx="6676804" cy="809497"/>
            </a:xfrm>
          </p:grpSpPr>
          <p:pic>
            <p:nvPicPr>
              <p:cNvPr id="21" name="图片 20">
                <a:extLst>
                  <a:ext uri="{FF2B5EF4-FFF2-40B4-BE49-F238E27FC236}">
                    <a16:creationId xmlns="" xmlns:a16="http://schemas.microsoft.com/office/drawing/2014/main" id="{289C5C0A-50A0-4102-8252-3F24FA6F3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7517" y="2493260"/>
                <a:ext cx="5254986" cy="809497"/>
              </a:xfrm>
              <a:prstGeom prst="rect">
                <a:avLst/>
              </a:prstGeom>
            </p:spPr>
          </p:pic>
          <p:sp>
            <p:nvSpPr>
              <p:cNvPr id="22" name="文本框 22">
                <a:extLst>
                  <a:ext uri="{FF2B5EF4-FFF2-40B4-BE49-F238E27FC236}">
                    <a16:creationId xmlns:a16="http://schemas.microsoft.com/office/drawing/2014/main" xmlns="" id="{B6D7B695-EFC8-44E0-BD6D-60765652EDCB}"/>
                  </a:ext>
                </a:extLst>
              </p:cNvPr>
              <p:cNvSpPr txBox="1"/>
              <p:nvPr/>
            </p:nvSpPr>
            <p:spPr>
              <a:xfrm>
                <a:off x="5490231" y="2574842"/>
                <a:ext cx="14040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……</a:t>
                </a:r>
                <a:r>
                  <a:rPr lang="en-US" altLang="zh-CN" sz="3000" b="1" dirty="0" smtClean="0">
                    <a:latin typeface="华文宋体" panose="02010600040101010101" pitchFamily="2" charset="-122"/>
                    <a:ea typeface="华文宋体" panose="02010600040101010101" pitchFamily="2" charset="-122"/>
                  </a:rPr>
                  <a:t>  </a:t>
                </a:r>
                <a:endParaRPr lang="zh-CN" altLang="en-US" sz="3000" dirty="0">
                  <a:latin typeface="华文宋体" panose="02010600040101010101" pitchFamily="2" charset="-122"/>
                  <a:ea typeface="华文宋体" panose="02010600040101010101" pitchFamily="2" charset="-122"/>
                </a:endParaRP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289C5C0A-50A0-4102-8252-3F24FA6F3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2833" t="1907" r="1107" b="-1907"/>
            <a:stretch/>
          </p:blipFill>
          <p:spPr>
            <a:xfrm>
              <a:off x="6528745" y="2493260"/>
              <a:ext cx="2420442" cy="809497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994965" y="46056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547" y="45868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0602" y="458681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23383" y="46207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86123" y="46056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25920" y="45868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92234" y="45868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3" grpId="0"/>
      <p:bldP spid="25" grpId="0"/>
      <p:bldP spid="24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205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华文宋体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2026-02-27T23:53:10Z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