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楷体_GBK" pitchFamily="65" charset="-122"/>
      <p:regular r:id="rId8"/>
    </p:embeddedFont>
    <p:embeddedFont>
      <p:font typeface="方正隶变_GBK" pitchFamily="65" charset="-122"/>
      <p:regular r:id="rId9"/>
    </p:embeddedFont>
    <p:embeddedFont>
      <p:font typeface="方正大标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方正大标宋简体" charset="-122"/>
      <p:regular r:id="rId17"/>
    </p:embeddedFont>
    <p:embeddedFont>
      <p:font typeface="华文宋体" pitchFamily="2" charset="-122"/>
      <p:regular r:id="rId18"/>
    </p:embeddedFont>
    <p:embeddedFont>
      <p:font typeface="方正仿宋_GBK" pitchFamily="65" charset="-122"/>
      <p:regular r:id="rId19"/>
    </p:embeddedFont>
    <p:embeddedFont>
      <p:font typeface="方正小标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6.png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0.TIF"/><Relationship Id="rId5" Type="http://schemas.openxmlformats.org/officeDocument/2006/relationships/image" Target="../media/image12.TIF"/><Relationship Id="rId4" Type="http://schemas.openxmlformats.org/officeDocument/2006/relationships/image" Target="../media/image11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分松果 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1974" y="861095"/>
            <a:ext cx="109823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1. 19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个蛋糕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每个盒子装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6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个蛋糕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可以装几盒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还剩几个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2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944819" y="1841575"/>
            <a:ext cx="1567095" cy="1482650"/>
          </a:xfrm>
          <a:prstGeom prst="rect">
            <a:avLst/>
          </a:prstGeom>
        </p:spPr>
      </p:pic>
      <p:pic>
        <p:nvPicPr>
          <p:cNvPr id="9" name="image12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173479" y="1946350"/>
            <a:ext cx="7503835" cy="1273101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251249" y="3590925"/>
            <a:ext cx="8731670" cy="809497"/>
            <a:chOff x="217517" y="2493260"/>
            <a:chExt cx="8731670" cy="809497"/>
          </a:xfrm>
        </p:grpSpPr>
        <p:grpSp>
          <p:nvGrpSpPr>
            <p:cNvPr id="11" name="组合 10"/>
            <p:cNvGrpSpPr/>
            <p:nvPr/>
          </p:nvGrpSpPr>
          <p:grpSpPr>
            <a:xfrm>
              <a:off x="217517" y="2493260"/>
              <a:ext cx="6676804" cy="809497"/>
              <a:chOff x="217517" y="2493260"/>
              <a:chExt cx="6676804" cy="809497"/>
            </a:xfrm>
          </p:grpSpPr>
          <p:pic>
            <p:nvPicPr>
              <p:cNvPr id="13" name="图片 12">
                <a:extLst>
                  <a:ext uri="{FF2B5EF4-FFF2-40B4-BE49-F238E27FC236}">
                    <a16:creationId xmlns="" xmlns:a16="http://schemas.microsoft.com/office/drawing/2014/main" id="{289C5C0A-50A0-4102-8252-3F24FA6F3C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17517" y="2493260"/>
                <a:ext cx="5254986" cy="809497"/>
              </a:xfrm>
              <a:prstGeom prst="rect">
                <a:avLst/>
              </a:prstGeom>
            </p:spPr>
          </p:pic>
          <p:sp>
            <p:nvSpPr>
              <p:cNvPr id="14" name="文本框 22">
                <a:extLst>
                  <a:ext uri="{FF2B5EF4-FFF2-40B4-BE49-F238E27FC236}">
                    <a16:creationId xmlns:a16="http://schemas.microsoft.com/office/drawing/2014/main" xmlns="" id="{B6D7B695-EFC8-44E0-BD6D-60765652EDCB}"/>
                  </a:ext>
                </a:extLst>
              </p:cNvPr>
              <p:cNvSpPr txBox="1"/>
              <p:nvPr/>
            </p:nvSpPr>
            <p:spPr>
              <a:xfrm>
                <a:off x="5490231" y="2574842"/>
                <a:ext cx="140409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 smtClean="0">
                    <a:latin typeface="宋体" pitchFamily="2" charset="-122"/>
                    <a:ea typeface="宋体" pitchFamily="2" charset="-122"/>
                  </a:rPr>
                  <a:t>……</a:t>
                </a:r>
                <a:r>
                  <a:rPr lang="en-US" altLang="zh-CN" sz="3000" b="1" dirty="0" smtClean="0">
                    <a:solidFill>
                      <a:srgbClr val="E72582"/>
                    </a:solidFill>
                    <a:latin typeface="宋体" pitchFamily="2" charset="-122"/>
                    <a:ea typeface="宋体" pitchFamily="2" charset="-122"/>
                  </a:rPr>
                  <a:t> </a:t>
                </a:r>
                <a:r>
                  <a:rPr lang="en-US" altLang="zh-CN" sz="3000" b="1" dirty="0" smtClean="0">
                    <a:solidFill>
                      <a:srgbClr val="E72582"/>
                    </a:solidFill>
                    <a:latin typeface="华文宋体" panose="02010600040101010101" pitchFamily="2" charset="-122"/>
                    <a:ea typeface="华文宋体" panose="02010600040101010101" pitchFamily="2" charset="-122"/>
                  </a:rPr>
                  <a:t> </a:t>
                </a:r>
                <a:endParaRPr lang="zh-CN" altLang="en-US" sz="3000" dirty="0">
                  <a:solidFill>
                    <a:srgbClr val="E72582"/>
                  </a:solidFill>
                  <a:latin typeface="华文宋体" panose="02010600040101010101" pitchFamily="2" charset="-122"/>
                  <a:ea typeface="华文宋体" panose="02010600040101010101" pitchFamily="2" charset="-122"/>
                </a:endParaRPr>
              </a:p>
            </p:txBody>
          </p:sp>
        </p:grpSp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289C5C0A-50A0-4102-8252-3F24FA6F3C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52833" t="1907" r="1107" b="-1907"/>
            <a:stretch/>
          </p:blipFill>
          <p:spPr>
            <a:xfrm>
              <a:off x="6528745" y="2493260"/>
              <a:ext cx="2420442" cy="809497"/>
            </a:xfrm>
            <a:prstGeom prst="rect">
              <a:avLst/>
            </a:prstGeom>
          </p:spPr>
        </p:pic>
      </p:grpSp>
      <p:sp>
        <p:nvSpPr>
          <p:cNvPr id="15" name="矩形 14"/>
          <p:cNvSpPr/>
          <p:nvPr/>
        </p:nvSpPr>
        <p:spPr>
          <a:xfrm>
            <a:off x="1290033" y="367250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19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2115234" y="364620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2964076" y="367250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4189205" y="367250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5304044" y="3672507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盒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720304" y="367250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8886708" y="3646203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316578"/>
              </p:ext>
            </p:extLst>
          </p:nvPr>
        </p:nvGraphicFramePr>
        <p:xfrm>
          <a:off x="641350" y="1041104"/>
          <a:ext cx="10779125" cy="3397546"/>
        </p:xfrm>
        <a:graphic>
          <a:graphicData uri="http://schemas.openxmlformats.org/drawingml/2006/table">
            <a:tbl>
              <a:tblPr firstRow="1" firstCol="1" bandRow="1"/>
              <a:tblGrid>
                <a:gridCol w="5485401"/>
                <a:gridCol w="5293724"/>
              </a:tblGrid>
              <a:tr h="33975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3600" dirty="0" smtClean="0">
                        <a:effectLst/>
                        <a:latin typeface="Times New Roman"/>
                        <a:ea typeface="方正楷体_GBK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剩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个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,(           </a:t>
                      </a:r>
                      <a:r>
                        <a:rPr lang="en-US" sz="3600" dirty="0" smtClean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)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一盒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(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填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“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够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”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或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“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不够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”)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。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600" dirty="0" smtClean="0">
                        <a:effectLst/>
                        <a:latin typeface="Times New Roman"/>
                        <a:ea typeface="方正楷体_GBK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(</a:t>
                      </a:r>
                      <a:r>
                        <a:rPr lang="en-US" sz="3600" dirty="0" smtClean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       )×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6&lt;19,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括号里最大能填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(</a:t>
                      </a:r>
                      <a:r>
                        <a:rPr lang="en-US" sz="3600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</a:t>
                      </a:r>
                      <a:r>
                        <a:rPr lang="en-US" sz="3600" dirty="0" smtClean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       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)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。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" name="image16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70609" y="1318577"/>
            <a:ext cx="4691291" cy="1357948"/>
          </a:xfrm>
          <a:prstGeom prst="rect">
            <a:avLst/>
          </a:prstGeom>
        </p:spPr>
      </p:pic>
      <p:pic>
        <p:nvPicPr>
          <p:cNvPr id="10" name="image16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483667" y="1185227"/>
            <a:ext cx="4603433" cy="161316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278135" y="295570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不够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31201" y="295570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93226" y="37455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4758" y="4660985"/>
            <a:ext cx="773801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答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可以装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        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盒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还剩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13280" y="488044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387153" y="488044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75372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每盘放几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个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?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还剩几个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9" name="image12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36097" y="933132"/>
            <a:ext cx="8658016" cy="1829118"/>
          </a:xfrm>
          <a:prstGeom prst="rect">
            <a:avLst/>
          </a:prstGeom>
        </p:spPr>
      </p:pic>
      <p:pic>
        <p:nvPicPr>
          <p:cNvPr id="10" name="image12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144282" y="2938839"/>
            <a:ext cx="522841" cy="471111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890190" y="3833414"/>
            <a:ext cx="8731670" cy="809497"/>
            <a:chOff x="217517" y="2493260"/>
            <a:chExt cx="8731670" cy="809497"/>
          </a:xfrm>
        </p:grpSpPr>
        <p:grpSp>
          <p:nvGrpSpPr>
            <p:cNvPr id="12" name="组合 11"/>
            <p:cNvGrpSpPr/>
            <p:nvPr/>
          </p:nvGrpSpPr>
          <p:grpSpPr>
            <a:xfrm>
              <a:off x="217517" y="2493260"/>
              <a:ext cx="6676804" cy="809497"/>
              <a:chOff x="217517" y="2493260"/>
              <a:chExt cx="6676804" cy="809497"/>
            </a:xfrm>
          </p:grpSpPr>
          <p:pic>
            <p:nvPicPr>
              <p:cNvPr id="14" name="图片 13">
                <a:extLst>
                  <a:ext uri="{FF2B5EF4-FFF2-40B4-BE49-F238E27FC236}">
                    <a16:creationId xmlns="" xmlns:a16="http://schemas.microsoft.com/office/drawing/2014/main" id="{289C5C0A-50A0-4102-8252-3F24FA6F3C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17517" y="2493260"/>
                <a:ext cx="5254986" cy="809497"/>
              </a:xfrm>
              <a:prstGeom prst="rect">
                <a:avLst/>
              </a:prstGeom>
            </p:spPr>
          </p:pic>
          <p:sp>
            <p:nvSpPr>
              <p:cNvPr id="15" name="文本框 22">
                <a:extLst>
                  <a:ext uri="{FF2B5EF4-FFF2-40B4-BE49-F238E27FC236}">
                    <a16:creationId xmlns:a16="http://schemas.microsoft.com/office/drawing/2014/main" xmlns="" id="{B6D7B695-EFC8-44E0-BD6D-60765652EDCB}"/>
                  </a:ext>
                </a:extLst>
              </p:cNvPr>
              <p:cNvSpPr txBox="1"/>
              <p:nvPr/>
            </p:nvSpPr>
            <p:spPr>
              <a:xfrm>
                <a:off x="5490231" y="2574842"/>
                <a:ext cx="140409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 smtClean="0">
                    <a:latin typeface="宋体" pitchFamily="2" charset="-122"/>
                    <a:ea typeface="宋体" pitchFamily="2" charset="-122"/>
                  </a:rPr>
                  <a:t>……</a:t>
                </a:r>
                <a:r>
                  <a:rPr lang="en-US" altLang="zh-CN" sz="3000" b="1" dirty="0" smtClean="0">
                    <a:solidFill>
                      <a:srgbClr val="E72582"/>
                    </a:solidFill>
                    <a:latin typeface="宋体" pitchFamily="2" charset="-122"/>
                    <a:ea typeface="宋体" pitchFamily="2" charset="-122"/>
                  </a:rPr>
                  <a:t> </a:t>
                </a:r>
                <a:r>
                  <a:rPr lang="en-US" altLang="zh-CN" sz="3000" b="1" dirty="0" smtClean="0">
                    <a:solidFill>
                      <a:srgbClr val="E72582"/>
                    </a:solidFill>
                    <a:latin typeface="华文宋体" panose="02010600040101010101" pitchFamily="2" charset="-122"/>
                    <a:ea typeface="华文宋体" panose="02010600040101010101" pitchFamily="2" charset="-122"/>
                  </a:rPr>
                  <a:t> </a:t>
                </a:r>
                <a:endParaRPr lang="zh-CN" altLang="en-US" sz="3000" dirty="0">
                  <a:solidFill>
                    <a:srgbClr val="E72582"/>
                  </a:solidFill>
                  <a:latin typeface="华文宋体" panose="02010600040101010101" pitchFamily="2" charset="-122"/>
                  <a:ea typeface="华文宋体" panose="02010600040101010101" pitchFamily="2" charset="-122"/>
                </a:endParaRPr>
              </a:p>
            </p:txBody>
          </p:sp>
        </p:grpSp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289C5C0A-50A0-4102-8252-3F24FA6F3C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52833" t="1907" r="1107" b="-1907"/>
            <a:stretch/>
          </p:blipFill>
          <p:spPr>
            <a:xfrm>
              <a:off x="6528745" y="2493260"/>
              <a:ext cx="2420442" cy="809497"/>
            </a:xfrm>
            <a:prstGeom prst="rect">
              <a:avLst/>
            </a:prstGeom>
          </p:spPr>
        </p:pic>
      </p:grpSp>
      <p:sp>
        <p:nvSpPr>
          <p:cNvPr id="17" name="矩形 16"/>
          <p:cNvSpPr/>
          <p:nvPr/>
        </p:nvSpPr>
        <p:spPr>
          <a:xfrm>
            <a:off x="956865" y="391499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35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801289" y="3914994"/>
            <a:ext cx="4908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大标宋_GBK" pitchFamily="65" charset="-122"/>
                <a:ea typeface="方正大标宋_GBK" pitchFamily="65" charset="-122"/>
                <a:cs typeface="Times New Roman"/>
              </a:rPr>
              <a:t>-</a:t>
            </a:r>
            <a:endParaRPr lang="zh-CN" altLang="en-US" dirty="0">
              <a:latin typeface="方正大标宋_GBK" pitchFamily="65" charset="-122"/>
              <a:ea typeface="方正大标宋_GBK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11651" y="391499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849901" y="390255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4952883" y="3897997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7359245" y="389799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543808" y="3897997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466790"/>
              </p:ext>
            </p:extLst>
          </p:nvPr>
        </p:nvGraphicFramePr>
        <p:xfrm>
          <a:off x="771525" y="981075"/>
          <a:ext cx="10039350" cy="3203893"/>
        </p:xfrm>
        <a:graphic>
          <a:graphicData uri="http://schemas.openxmlformats.org/drawingml/2006/table">
            <a:tbl>
              <a:tblPr firstRow="1" firstCol="1" bandRow="1"/>
              <a:tblGrid>
                <a:gridCol w="4411626"/>
                <a:gridCol w="5627724"/>
              </a:tblGrid>
              <a:tr h="31718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600" dirty="0" smtClean="0">
                        <a:effectLst/>
                        <a:latin typeface="Times New Roman"/>
                        <a:ea typeface="方正楷体_GBK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    35-8-8-8-8=3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600" dirty="0" smtClean="0">
                        <a:effectLst/>
                        <a:latin typeface="Times New Roman"/>
                        <a:ea typeface="方正楷体_GBK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(</a:t>
                      </a:r>
                      <a:r>
                        <a:rPr lang="en-US" sz="3600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       )×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4&lt;35,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括号里最大能填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(</a:t>
                      </a:r>
                      <a:r>
                        <a:rPr lang="en-US" sz="3600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</a:t>
                      </a:r>
                      <a:r>
                        <a:rPr lang="en-US" sz="3600" dirty="0" smtClean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       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)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。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" name="image16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94434" y="1203007"/>
            <a:ext cx="3502063" cy="1797368"/>
          </a:xfrm>
          <a:prstGeom prst="rect">
            <a:avLst/>
          </a:prstGeom>
        </p:spPr>
      </p:pic>
      <p:pic>
        <p:nvPicPr>
          <p:cNvPr id="10" name="image16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506084" y="1288732"/>
            <a:ext cx="5123388" cy="131587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680502" y="283321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88351" y="361361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3562" y="4413335"/>
            <a:ext cx="105526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答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每盘放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个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还剩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4" name="image124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4820682" y="4639444"/>
            <a:ext cx="522841" cy="471111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3354601" y="463944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15175" y="463944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135</Words>
  <Application>Microsoft Office PowerPoint</Application>
  <PresentationFormat>自定义</PresentationFormat>
  <Paragraphs>60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方正楷体_GBK</vt:lpstr>
      <vt:lpstr>方正隶变_GBK</vt:lpstr>
      <vt:lpstr>方正大标宋_GBK</vt:lpstr>
      <vt:lpstr>Times New Roman</vt:lpstr>
      <vt:lpstr>Calibri</vt:lpstr>
      <vt:lpstr>微软雅黑</vt:lpstr>
      <vt:lpstr>方正大标宋简体</vt:lpstr>
      <vt:lpstr>汉仪雅酷黑 95W</vt:lpstr>
      <vt:lpstr>华文宋体</vt:lpstr>
      <vt:lpstr>方正仿宋_GBK</vt:lpstr>
      <vt:lpstr>方正小标宋_GBK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2026-02-28T01:10:48Z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