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98" r:id="rId7"/>
    <p:sldId id="525" r:id="rId8"/>
    <p:sldId id="526" r:id="rId9"/>
    <p:sldId id="522" r:id="rId10"/>
    <p:sldId id="427" r:id="rId11"/>
  </p:sldIdLst>
  <p:sldSz cx="12192000" cy="6858000"/>
  <p:notesSz cx="6858000" cy="9144000"/>
  <p:embeddedFontLst>
    <p:embeddedFont>
      <p:font typeface="方正书宋_GBK" pitchFamily="65" charset="-122"/>
      <p:regular r:id="rId12"/>
    </p:embeddedFont>
    <p:embeddedFont>
      <p:font typeface="方正大标宋简体" charset="-122"/>
      <p:regular r:id="rId13"/>
    </p:embeddedFont>
    <p:embeddedFont>
      <p:font typeface="华文宋体" pitchFamily="2" charset="-122"/>
      <p:regular r:id="rId14"/>
    </p:embeddedFont>
    <p:embeddedFont>
      <p:font typeface="方正隶变_GBK" pitchFamily="65" charset="-122"/>
      <p:regular r:id="rId15"/>
    </p:embeddedFont>
    <p:embeddedFont>
      <p:font typeface="方正黑体_GBK" pitchFamily="65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方正楷体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NEU-XT" pitchFamily="18" charset="-122"/>
      <p:regular r:id="rId25"/>
    </p:embeddedFont>
    <p:embeddedFont>
      <p:font typeface="方正仿宋_GBK" pitchFamily="65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小标宋_GBK" pitchFamily="65" charset="-122"/>
      <p:regular r:id="rId31"/>
    </p:embeddedFont>
    <p:embeddedFont>
      <p:font typeface="微软雅黑" pitchFamily="34" charset="-122"/>
      <p:regular r:id="rId32"/>
      <p:bold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12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 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清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贫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05459" y="1595462"/>
            <a:ext cx="11006455" cy="4165485"/>
            <a:chOff x="505459" y="1595462"/>
            <a:chExt cx="11006455" cy="4165485"/>
          </a:xfrm>
        </p:grpSpPr>
        <p:sp>
          <p:nvSpPr>
            <p:cNvPr id="3" name="矩形 2"/>
            <p:cNvSpPr/>
            <p:nvPr/>
          </p:nvSpPr>
          <p:spPr>
            <a:xfrm>
              <a:off x="505459" y="1595462"/>
              <a:ext cx="11006455" cy="4016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一、下列词语中加点字的注音全部正确的一项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是</a:t>
              </a:r>
              <a:r>
                <a:rPr lang="en-US" altLang="zh-CN" sz="3400" smtClean="0">
                  <a:latin typeface="方正黑体_GBK"/>
                  <a:ea typeface="宋体"/>
                  <a:cs typeface="Times New Roman"/>
                </a:rPr>
                <a:t>(        )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Calibri"/>
                  <a:ea typeface="宋体"/>
                  <a:cs typeface="Times New Roman"/>
                </a:rPr>
                <a:t>A.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威吓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xià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矜持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jīn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俘虏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fǔ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B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革命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gé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手镯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zhuó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筹集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shòu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Calibri"/>
                  <a:ea typeface="宋体"/>
                  <a:cs typeface="Times New Roman"/>
                </a:rPr>
                <a:t>C.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裤裆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dāng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企图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qǐ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大褂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guà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D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彼此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bǐ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囚室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qiǔ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山坞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wū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291108" y="282135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06498" y="282926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824256" y="284920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21877" y="360370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647919" y="360370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827986" y="360370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309191" y="437537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6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204093" y="437125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7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251411" y="437125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37638" y="514539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54625" y="514539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2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275475" y="514539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057624" y="1809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72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应用怎样的语气去朗读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请将答案的序号填在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镇定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怀疑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嘲讽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威吓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赶快将钱拿出来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不然就是一炸弹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把你炸死去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你不要做出那难看的样子来吧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我确实一个铜板都没有存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想从我这里发洋财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是想错了。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322320" y="33929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03972" y="49139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722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应用怎样的语气去朗读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请将答案的序号填在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镇定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怀疑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嘲讽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威吓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绝不会没有钱的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一定是藏在哪里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我是老出门的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骗不得我。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但我说出那几件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传世宝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岂不要叫那些富翁们齿冷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三天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?!(             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2231472" y="41439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60894" y="57200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74268"/>
            <a:ext cx="115020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我不比你们国民党当官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个个都有钱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我今天确实是一个铜板也没有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我们革命不是为着发财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这句话是对方志敏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他将国民党高官和共产党干部进行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讽刺了国民党高官的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赞美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了共产党人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的品质。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15236" y="31864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4313" y="39995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2528" y="399952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贪污腐败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28200" y="47695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清正廉洁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053" y="1596940"/>
            <a:ext cx="11110862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方正仿宋_GBK"/>
                <a:cs typeface="Times New Roman"/>
              </a:rPr>
              <a:t>.</a:t>
            </a:r>
            <a:endParaRPr lang="zh-CN" altLang="zh-CN" sz="3400">
              <a:solidFill>
                <a:schemeClr val="bg2"/>
              </a:solidFill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pc="-150">
                <a:latin typeface="Calibri"/>
                <a:ea typeface="宋体"/>
                <a:cs typeface="Times New Roman"/>
              </a:rPr>
              <a:t>1927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年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6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在白色恐怖笼罩下的上海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陈延年和赵世炎等不顾危险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寻找失散的同志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恢复和重建党组织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积极开展斗争。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6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26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日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陈延年遭国民党军警逮捕。敌人为了得到上海中共党组织的秘密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对陈延年用尽酷刑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将他折磨得体无完肤。但陈延年以钢铁般的意志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严守党的机密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宁死不屈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3256" y="905960"/>
            <a:ext cx="11110862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1927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7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月晚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陈延年被国民党反动军警押赴刑场。面对敌人带着鲜血的屠刀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这位年轻的革命者毫不畏惧。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刽子手喝令他跪下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他却高声回应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革命者光明磊落、视死如归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只有站着死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决不跪下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几个执刑士兵用暴力将其按下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松手挥刀时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不料陈延年又一跃而起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这一刀未砍着颈项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刽子手也吓得差点摔倒。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刽子手一拥而上将他杀害并分尸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投入黄浦江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中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                                                      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方正仿宋_GBK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有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删改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3256" y="905960"/>
            <a:ext cx="111108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请给文章起一个合适的题目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写在文前的横线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描写。通过这些描写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我猜测陈延年当时可能在想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2099675" y="1755370"/>
            <a:ext cx="1928733" cy="7170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绝不下跪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70019" y="23873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12429" y="23271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3926" y="3115380"/>
            <a:ext cx="1040731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绝不可能向你们屈服、下跪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我愿意用我的生命捍卫党和国家的利益与尊严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3255" y="905960"/>
            <a:ext cx="996609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从《清贫》一课我感受到革命党人的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的品质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而从这篇选文中我又感受到革命党人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的品质。</a:t>
            </a:r>
            <a:endParaRPr lang="zh-CN" altLang="en-US" sz="3400"/>
          </a:p>
        </p:txBody>
      </p:sp>
      <p:grpSp>
        <p:nvGrpSpPr>
          <p:cNvPr id="10" name="组合 9"/>
          <p:cNvGrpSpPr/>
          <p:nvPr/>
        </p:nvGrpSpPr>
        <p:grpSpPr>
          <a:xfrm>
            <a:off x="667152" y="1050344"/>
            <a:ext cx="9716098" cy="1272246"/>
            <a:chOff x="667152" y="869864"/>
            <a:chExt cx="9716098" cy="1272246"/>
          </a:xfrm>
        </p:grpSpPr>
        <p:sp>
          <p:nvSpPr>
            <p:cNvPr id="3" name="矩形 2"/>
            <p:cNvSpPr/>
            <p:nvPr/>
          </p:nvSpPr>
          <p:spPr>
            <a:xfrm>
              <a:off x="8018500" y="869864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矜持不苟、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67152" y="1526557"/>
              <a:ext cx="2026517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 清贫朴素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231472" y="2550695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英勇不屈、视死如归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478</Words>
  <Application>Microsoft Office PowerPoint</Application>
  <PresentationFormat>自定义</PresentationFormat>
  <Paragraphs>81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0" baseType="lpstr">
      <vt:lpstr>Arial</vt:lpstr>
      <vt:lpstr>宋体</vt:lpstr>
      <vt:lpstr>方正书宋_GBK</vt:lpstr>
      <vt:lpstr>方正大标宋简体</vt:lpstr>
      <vt:lpstr>华文宋体</vt:lpstr>
      <vt:lpstr>方正隶变_GBK</vt:lpstr>
      <vt:lpstr>Wingdings</vt:lpstr>
      <vt:lpstr>汉仪雅酷黑 95W</vt:lpstr>
      <vt:lpstr>方正黑体_GBK</vt:lpstr>
      <vt:lpstr>NEU-HZ</vt:lpstr>
      <vt:lpstr>方正楷体_GBK</vt:lpstr>
      <vt:lpstr>方正大标宋_GBK</vt:lpstr>
      <vt:lpstr>NEU-BZ</vt:lpstr>
      <vt:lpstr>Times New Roman</vt:lpstr>
      <vt:lpstr>NEU-XT</vt:lpstr>
      <vt:lpstr>方正仿宋_GBK</vt:lpstr>
      <vt:lpstr>Calibri</vt:lpstr>
      <vt:lpstr>方正小标宋_GBK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2026-03-14T03:01:20Z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