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4" r:id="rId8"/>
    <p:sldId id="529" r:id="rId9"/>
    <p:sldId id="525" r:id="rId10"/>
    <p:sldId id="530" r:id="rId11"/>
    <p:sldId id="531" r:id="rId12"/>
    <p:sldId id="532" r:id="rId13"/>
    <p:sldId id="526" r:id="rId14"/>
    <p:sldId id="533" r:id="rId15"/>
    <p:sldId id="534" r:id="rId16"/>
    <p:sldId id="498" r:id="rId17"/>
    <p:sldId id="522" r:id="rId18"/>
    <p:sldId id="427" r:id="rId19"/>
  </p:sldIdLst>
  <p:sldSz cx="12192000" cy="6858000"/>
  <p:notesSz cx="6858000" cy="9144000"/>
  <p:embeddedFontLst>
    <p:embeddedFont>
      <p:font typeface="方正仿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NEU-HZ" pitchFamily="2" charset="-122"/>
      <p:regular r:id="rId22"/>
      <p:italic r:id="rId23"/>
    </p:embeddedFont>
    <p:embeddedFont>
      <p:font typeface="NEU-BZ" pitchFamily="2" charset="-122"/>
      <p:regular r:id="rId24"/>
      <p:bold r:id="rId25"/>
      <p:italic r:id="rId26"/>
      <p:boldItalic r:id="rId27"/>
    </p:embeddedFont>
    <p:embeddedFont>
      <p:font typeface="微软雅黑" pitchFamily="34" charset="-122"/>
      <p:regular r:id="rId28"/>
      <p:bold r:id="rId29"/>
    </p:embeddedFont>
    <p:embeddedFont>
      <p:font typeface="方正隶变_GBK" pitchFamily="65" charset="-122"/>
      <p:regular r:id="rId30"/>
    </p:embeddedFont>
    <p:embeddedFont>
      <p:font typeface="方正黑体_GBK" pitchFamily="65" charset="-122"/>
      <p:regular r:id="rId31"/>
    </p:embeddedFont>
    <p:embeddedFont>
      <p:font typeface="方正小标宋_GBK" pitchFamily="65" charset="-122"/>
      <p:regular r:id="rId32"/>
    </p:embeddedFont>
    <p:embeddedFont>
      <p:font typeface="方正大标宋简体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方正书宋_GBK" pitchFamily="65" charset="-122"/>
      <p:regular r:id="rId38"/>
    </p:embeddedFont>
    <p:embeddedFont>
      <p:font typeface="华文宋体" pitchFamily="2" charset="-122"/>
      <p:regular r:id="rId39"/>
    </p:embeddedFont>
    <p:embeddedFont>
      <p:font typeface="方正楷体_GBK" pitchFamily="65" charset="-122"/>
      <p:regular r:id="rId40"/>
    </p:embeddedFont>
    <p:embeddedFont>
      <p:font typeface="NEU-XT" pitchFamily="18" charset="-122"/>
      <p:regular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5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13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人物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描写一组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320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过去的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他就这样把两只碗翻来翻去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一边叫天喊地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东指一下手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西吹一口气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好像真有什么看不见的神灵做他的助手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四个小球儿忽来忽去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根本猜不到它们在哪里。这种戏法比舞台上的魔术难变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舞台只一边对着观众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街头上的土戏法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前后左右围着一圈人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人们的视线从四面八方射来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容易看出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破绽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29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有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一次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我亲眼瞧见他手指飞快地一动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把一个球儿塞在碗下边扣住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便禁不住大叫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在右边那个碗底下哪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我看见了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你看见了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快手刘明亮的大眼珠子朝我惊奇地一闪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跟着换了一种正经的神气对我说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不会吧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你可得说准了。猜错就得买我的糖。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我说准了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我亲眼所见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所以一口咬定。自信使我的声音非常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响亮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77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谁知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快手刘哈哈一笑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突然把右边的茶碗翻过来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瞧吧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在哪儿呢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咦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碗下边怎么什么也没有呢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只有碗口压在黄布上一道圆圆的印子。难道球儿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快手刘好像知道我怎么猜想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伸手又把左边的茶碗掀开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同样什么也没有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球儿都飞了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只见他将两只空碗对口合在一起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举在头顶上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口呼一声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双手一摇茶碗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里面竟然哗哗响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打开碗一看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四个球儿居然又都出现在碗里边。怪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7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请用简洁的语言概括选文的主要内容。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自然段的加点词语中的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神出鬼没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在选文中是指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801" y="1635478"/>
            <a:ext cx="1035918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亲眼见到了快手刘在街边变戏法的神奇过程。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54639" y="236323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01965" y="31743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26437" y="2991966"/>
            <a:ext cx="1026293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四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个玻璃球儿在快手刘的手中随意出没于两个小茶碗中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有一次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我亲眼瞧见他手指飞快地一动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把一个球儿塞在碗下边扣住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便禁不住大叫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在右边那个碗底下哪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我看见了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这句话中有对快手刘的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快手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刘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这句话中也有对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56408" y="23512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254764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变戏法的动作快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7724" y="39995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745487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看出变戏法的门道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57724" y="47454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兴奋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55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人物的心理活动可以推动故事情节发展和表现人物特点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选文最后一个自然段中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会猜想什么呢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请将选文中横线上的内容补充完整。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0800" y="3424808"/>
            <a:ext cx="980495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跑到左边的茶碗里去了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963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697323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下面哪部作品不是老舍先生所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著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《茶馆》　　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《四世同堂》　 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《骆驼祥子》　　 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《呼兰河传》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7591151" y="19180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87026" y="1059650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下列哪一项不属于世界名著中的四大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吝啬鬼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?(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莎士比亚《威尼斯商人》中的夏洛克。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吴敬梓《儒林外史》中的严监生。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巴尔扎克《欧也妮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葛朗台》中的葛朗台。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果戈理《死魂灵》中的泼留希金。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9660574" y="129242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35" y="1675816"/>
            <a:ext cx="111031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写字词。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8064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小嘎子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着自己机灵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总想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fu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小胖墩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是一个小机灵鬼。祥子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光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sāi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没有多余的肉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像一棵挺脱的树。严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个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吝啬鬼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因为两茎灯草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hóu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lónɡ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里痰响得一进一出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总不得断气。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0469" y="26519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75745" y="265199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欺负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8205" y="34460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11762" y="34631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81521" y="41800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89855" y="49500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喉咙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92767" y="841079"/>
            <a:ext cx="116064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都有一个读音或书写是错误的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请选出来。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吐痰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揪住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铸成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抖擞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嘎子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监生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淘气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冷拌子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628063" y="28206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77968" y="282064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165530" y="36287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3877967" y="36358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7479" y="254197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5545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92767" y="841079"/>
            <a:ext cx="11618496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下列对句中加点字词的解释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可是小胖墩儿也是个摔跤的惯手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塌着腰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合了裆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鼓着眼珠子。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惯于做某种事的人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杀好了腰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再穿上肥腿的白裤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裤脚用鸡肠子带儿系住。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使失去生命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众人看严监生时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点一点头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把手垂下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登时就没了气。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立刻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他就很像一棵树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上下没有一个地方不挺脱的。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强劲结实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挺拔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舒展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9022901" y="9675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5798794" y="194406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613748" y="3300213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009969" y="4611061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7731868" y="5344987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952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292767" y="841079"/>
            <a:ext cx="1145005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下列对课文内容的理解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《两茎灯草》中作者重点描写了严监生临死前伸着手指的一幕。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课文每个片段都讲述了一个小故事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塑造了鲜活的人物形象。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《他像一棵挺脱的树》标题用了拟人的修辞手法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文章主要表现了祥子健壮、自信的特点。</a:t>
            </a:r>
          </a:p>
          <a:p>
            <a:pPr>
              <a:lnSpc>
                <a:spcPct val="13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课文三个片断都通过语言、外貌、动作、心理活动的描写来表现人物形象。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036319" y="99163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318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小嘎子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围着他猴儿似的蹦来蹦去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总想使巧招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下冷绊子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仿佛很占了上风。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写人物一组动作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他就很像一棵树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上下没有一个地方不挺脱的。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用比喻的手法写一写人物的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外貌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578" y="3224456"/>
            <a:ext cx="11261558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涛涛一溜烟地跑回家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放下书包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拿出玩具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开始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玩</a:t>
            </a:r>
            <a:r>
              <a:rPr lang="zh-CN" altLang="zh-CN" sz="3400" b="1" spc="-150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起来。</a:t>
            </a:r>
            <a:endParaRPr lang="zh-CN" altLang="zh-CN" sz="3400" b="1" spc="-15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7726" y="5497614"/>
            <a:ext cx="1087654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哥哥膀大腰粗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壮得像头牛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似乎有使不完的力气。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466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体会描写人物的方法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他的身量与筋肉都发展到年岁前边去了。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36036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头不很大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圆眼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肉鼻子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两条眉很短很粗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头上永远剃得发亮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腮上没有多余的肉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脖子可是几乎与头一边儿粗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脸上永远红扑扑的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特别亮的是颧骨与右耳之间一块不小的疤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小时候在树下睡觉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被驴啃了一口。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这两句话是对祥子的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描写。第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句形象地写出了祥子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句进一步表现出祥子的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44768" y="45048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外貌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9065" y="51254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身材高大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4804" y="512545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身体健壮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29448" y="57410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健壮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848" y="574605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活力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5466"/>
            <a:ext cx="1115314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体会描写人物的方法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他把两眼睁的溜圆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把头又狠狠摇了几摇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越发指得紧了。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这句话通过对严监生的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表现出他当时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刻画了严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生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的形象。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0" y="2411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2882" y="24113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5909" y="32174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焦急、生气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62923" y="321747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吝啬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765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五、阅读课外选段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快手刘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一块绢子似的黄布铺在地上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两个白瓷小茶碗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四个滴溜溜的大红玻璃球儿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就这再普通不过的三样道具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却叫他变得神出鬼没。他两只手各拿一个茶碗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你明明看见每个碗下边扣着两个红球儿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你连眼皮都没眨动一下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四个球儿竟然</a:t>
            </a:r>
            <a:r>
              <a:rPr lang="zh-CN" altLang="zh-CN" sz="3400" spc="300">
                <a:latin typeface="Calibri"/>
                <a:ea typeface="方正楷体_GBK"/>
                <a:cs typeface="Times New Roman"/>
              </a:rPr>
              <a:t>全都跑到一个茶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碗下边去了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难道这球儿是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地下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1384207" y="441952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1284</Words>
  <Application>Microsoft Office PowerPoint</Application>
  <PresentationFormat>自定义</PresentationFormat>
  <Paragraphs>141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方正仿宋_GBK</vt:lpstr>
      <vt:lpstr>方正大标宋_GBK</vt:lpstr>
      <vt:lpstr>NEU-HZ</vt:lpstr>
      <vt:lpstr>NEU-BZ</vt:lpstr>
      <vt:lpstr>微软雅黑</vt:lpstr>
      <vt:lpstr>方正隶变_GBK</vt:lpstr>
      <vt:lpstr>方正黑体_GBK</vt:lpstr>
      <vt:lpstr>方正小标宋_GBK</vt:lpstr>
      <vt:lpstr>方正大标宋简体</vt:lpstr>
      <vt:lpstr>Calibri</vt:lpstr>
      <vt:lpstr>Wingdings</vt:lpstr>
      <vt:lpstr>方正书宋_GBK</vt:lpstr>
      <vt:lpstr>华文宋体</vt:lpstr>
      <vt:lpstr>方正楷体_GBK</vt:lpstr>
      <vt:lpstr>NEU-XT</vt:lpstr>
      <vt:lpstr>Times New Roman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2026-03-17T03:28:47Z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