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427" r:id="rId7"/>
  </p:sldIdLst>
  <p:sldSz cx="12192000" cy="6858000"/>
  <p:notesSz cx="6858000" cy="9144000"/>
  <p:embeddedFontLst>
    <p:embeddedFont>
      <p:font typeface="NEU-XT" pitchFamily="18" charset="-122"/>
      <p:regular r:id="rId8"/>
    </p:embeddedFont>
    <p:embeddedFont>
      <p:font typeface="方正大标宋简体" charset="-122"/>
      <p:regular r:id="rId9"/>
    </p:embeddedFont>
    <p:embeddedFont>
      <p:font typeface="方正楷体_GBK" pitchFamily="65" charset="-122"/>
      <p:regular r:id="rId10"/>
    </p:embeddedFont>
    <p:embeddedFont>
      <p:font typeface="方正隶变_GBK" pitchFamily="65" charset="-122"/>
      <p:regular r:id="rId11"/>
    </p:embeddedFont>
    <p:embeddedFont>
      <p:font typeface="方正书宋_GBK" pitchFamily="65" charset="-122"/>
      <p:regular r:id="rId12"/>
    </p:embeddedFont>
    <p:embeddedFont>
      <p:font typeface="华文宋体" pitchFamily="2" charset="-122"/>
      <p:regular r:id="rId13"/>
    </p:embeddedFont>
    <p:embeddedFont>
      <p:font typeface="方正仿宋_GBK" pitchFamily="65" charset="-122"/>
      <p:regular r:id="rId14"/>
    </p:embeddedFont>
    <p:embeddedFont>
      <p:font typeface="NEU-BZ" pitchFamily="2" charset="-122"/>
      <p:regular r:id="rId15"/>
      <p:bold r:id="rId16"/>
      <p:italic r:id="rId17"/>
      <p:boldItalic r:id="rId18"/>
    </p:embeddedFont>
    <p:embeddedFont>
      <p:font typeface="方正大标宋_GBK" pitchFamily="65" charset="-122"/>
      <p:regular r:id="rId19"/>
    </p:embeddedFont>
    <p:embeddedFont>
      <p:font typeface="NEU-HZ" pitchFamily="2" charset="-122"/>
      <p:regular r:id="rId20"/>
      <p:italic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方正小标宋_GBK" pitchFamily="65" charset="-122"/>
      <p:regular r:id="rId26"/>
    </p:embeddedFont>
    <p:embeddedFont>
      <p:font typeface="方正黑体_GBK" pitchFamily="65" charset="-122"/>
      <p:regular r:id="rId27"/>
    </p:embeddedFont>
    <p:embeddedFont>
      <p:font typeface="微软雅黑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红楼春趣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61094"/>
            <a:ext cx="11453930" cy="4394177"/>
            <a:chOff x="505459" y="861094"/>
            <a:chExt cx="11453930" cy="4394177"/>
          </a:xfrm>
        </p:grpSpPr>
        <p:sp>
          <p:nvSpPr>
            <p:cNvPr id="3" name="矩形 2"/>
            <p:cNvSpPr/>
            <p:nvPr/>
          </p:nvSpPr>
          <p:spPr>
            <a:xfrm>
              <a:off x="505459" y="861094"/>
              <a:ext cx="11453930" cy="4278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一、用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latin typeface="Calibri"/>
                  <a:ea typeface="NEU-BZ"/>
                  <a:cs typeface="Times New Roman"/>
                </a:rPr>
                <a:t>􀳫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给加点的字选择正确的读音。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窗屉子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tì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tí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石墩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dūn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dùn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	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晦气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huì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huǐ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宝钗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chāi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cāi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敞地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chǎnɡ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cǎnɡ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嫣红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yàn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yān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豁喇喇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lā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cì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忌讳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huì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wéi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铺垫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zhí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diàn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56865" y="2522508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622486" y="253843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8709212" y="2538437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56864" y="3617269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185339" y="3601001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8709211" y="3617269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4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63862" y="4615890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5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603728" y="4639718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6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202506" y="4615889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7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867460" y="235498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525062" y="235493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965135" y="234655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940191" y="340546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965902" y="340546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1143267" y="339337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940191" y="436419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385115" y="443243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11107171" y="438825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148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二、选词填空。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每个词仅填一次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精美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精巧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精致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精细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这个物品结构奇特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构思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这个包装盒很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小朋友一定很喜欢。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这一座木头雕像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手工十分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宝玉细看了一回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只见这美人做的十分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心中欢喜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便叫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放起来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84218" y="26399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精巧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19324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精美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17356" y="42281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精细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334913" y="49861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精致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59" y="837900"/>
            <a:ext cx="11006455" cy="5697329"/>
            <a:chOff x="505459" y="837900"/>
            <a:chExt cx="11006455" cy="5697329"/>
          </a:xfrm>
        </p:grpSpPr>
        <p:sp>
          <p:nvSpPr>
            <p:cNvPr id="3" name="矩形 2"/>
            <p:cNvSpPr/>
            <p:nvPr/>
          </p:nvSpPr>
          <p:spPr>
            <a:xfrm>
              <a:off x="505459" y="837900"/>
              <a:ext cx="11006455" cy="5697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5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三、用近义词替换法理解下列词语。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35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1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只听窗外竹子上一声响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恰似窗屉子倒了一般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众人吓了一跳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。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           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35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2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众丫鬟笑道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:</a:t>
              </a:r>
              <a:r>
                <a:rPr lang="en-US" altLang="zh-CN" sz="3400">
                  <a:latin typeface="NEU-BZ"/>
                  <a:ea typeface="宋体"/>
                  <a:cs typeface="Times New Roman"/>
                </a:rPr>
                <a:t>“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好一个齐整风筝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!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不知是谁家放的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断了线。咱们拿下他来。</a:t>
              </a:r>
              <a:r>
                <a:rPr lang="en-US" altLang="zh-CN" sz="3400">
                  <a:latin typeface="NEU-BZ"/>
                  <a:ea typeface="宋体"/>
                  <a:cs typeface="Times New Roman"/>
                </a:rPr>
                <a:t>”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[                         ]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35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3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宝玉又兴头起来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也打发个小丫头子家去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。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          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35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4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探春笑道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:</a:t>
              </a:r>
              <a:r>
                <a:rPr lang="en-US" altLang="zh-CN" sz="3400">
                  <a:latin typeface="NEU-BZ"/>
                  <a:ea typeface="宋体"/>
                  <a:cs typeface="Times New Roman"/>
                </a:rPr>
                <a:t>“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横竖是给你放晦气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罢了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!</a:t>
              </a:r>
              <a:r>
                <a:rPr lang="en-US" altLang="zh-CN" sz="3400" smtClean="0">
                  <a:latin typeface="NEU-BZ"/>
                  <a:ea typeface="宋体"/>
                  <a:cs typeface="Times New Roman"/>
                </a:rPr>
                <a:t>”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          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135000"/>
                </a:lnSpc>
                <a:spcAft>
                  <a:spcPts val="0"/>
                </a:spcAft>
              </a:pPr>
              <a:r>
                <a:rPr lang="en-US" altLang="zh-CN" sz="3400">
                  <a:latin typeface="NEU-HZ"/>
                  <a:ea typeface="宋体"/>
                  <a:cs typeface="Times New Roman"/>
                </a:rPr>
                <a:t>5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宝玉道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:</a:t>
              </a:r>
              <a:r>
                <a:rPr lang="en-US" altLang="zh-CN" sz="3400">
                  <a:latin typeface="NEU-BZ"/>
                  <a:ea typeface="宋体"/>
                  <a:cs typeface="Times New Roman"/>
                </a:rPr>
                <a:t>“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我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还没放一遭儿呢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!</a:t>
              </a:r>
              <a:r>
                <a:rPr lang="en-US" altLang="zh-CN" sz="3400">
                  <a:latin typeface="NEU-BZ"/>
                  <a:ea typeface="宋体"/>
                  <a:cs typeface="Times New Roman"/>
                </a:rPr>
                <a:t>”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 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(               )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5221278" y="1956094"/>
              <a:ext cx="1057417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4654433" y="3298584"/>
              <a:ext cx="1057417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2105099" y="4747420"/>
              <a:ext cx="1057417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28">
              <a:extLst>
                <a:ext uri="{FF2B5EF4-FFF2-40B4-BE49-F238E27FC236}">
                  <a16:creationId xmlns="" xmlns:a16="http://schemas.microsoft.com/office/drawing/2014/main" id="{9857DACD-882E-4B57-AB66-B1456C05BDC5}"/>
                </a:ext>
              </a:extLst>
            </p:cNvPr>
            <p:cNvSpPr txBox="1"/>
            <p:nvPr/>
          </p:nvSpPr>
          <p:spPr>
            <a:xfrm>
              <a:off x="2875795" y="5430109"/>
              <a:ext cx="1057417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>
                  <a:latin typeface="华文宋体" panose="02010600040101010101" pitchFamily="2" charset="-122"/>
                  <a:ea typeface="华文宋体" panose="02010600040101010101" pitchFamily="2" charset="-122"/>
                </a:rPr>
                <a:t>··   </a:t>
              </a:r>
              <a:endParaRPr lang="zh-CN" altLang="en-US" sz="340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sp>
        <p:nvSpPr>
          <p:cNvPr id="12" name="文本框 28">
            <a:extLst>
              <a:ext uri="{FF2B5EF4-FFF2-40B4-BE49-F238E27FC236}">
                <a16:creationId xmlns="" xmlns:a16="http://schemas.microsoft.com/office/drawing/2014/main" id="{9857DACD-882E-4B57-AB66-B1456C05BDC5}"/>
              </a:ext>
            </a:extLst>
          </p:cNvPr>
          <p:cNvSpPr txBox="1"/>
          <p:nvPr/>
        </p:nvSpPr>
        <p:spPr>
          <a:xfrm>
            <a:off x="4306879" y="6117854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47803" y="24113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好像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06879" y="3736777"/>
            <a:ext cx="229582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漂亮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端正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)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37282" y="446875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兴致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81690" y="5127377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反正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77972" y="5900658"/>
            <a:ext cx="11544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一次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四、按要求写句子。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众人都笑他。　他把风筝摔在地上。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用关联词连句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叫丫头放起一个大蝙蝠来。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修改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病句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2430754"/>
            <a:ext cx="8975558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因为众人都笑他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所以他把风筝摔在地上。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4092748"/>
            <a:ext cx="727509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宝玉叫丫头放起一个大蝙蝠来。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282</Words>
  <Application>Microsoft Office PowerPoint</Application>
  <PresentationFormat>自定义</PresentationFormat>
  <Paragraphs>71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7" baseType="lpstr">
      <vt:lpstr>Arial</vt:lpstr>
      <vt:lpstr>宋体</vt:lpstr>
      <vt:lpstr>NEU-XT</vt:lpstr>
      <vt:lpstr>方正大标宋简体</vt:lpstr>
      <vt:lpstr>方正楷体_GBK</vt:lpstr>
      <vt:lpstr>方正隶变_GBK</vt:lpstr>
      <vt:lpstr>Wingdings</vt:lpstr>
      <vt:lpstr>汉仪雅酷黑 95W</vt:lpstr>
      <vt:lpstr>楷体</vt:lpstr>
      <vt:lpstr>方正书宋_GBK</vt:lpstr>
      <vt:lpstr>华文宋体</vt:lpstr>
      <vt:lpstr>方正仿宋_GBK</vt:lpstr>
      <vt:lpstr>NEU-BZ</vt:lpstr>
      <vt:lpstr>方正大标宋_GBK</vt:lpstr>
      <vt:lpstr>NEU-HZ</vt:lpstr>
      <vt:lpstr>Times New Roman</vt:lpstr>
      <vt:lpstr>Calibri</vt:lpstr>
      <vt:lpstr>方正小标宋_GBK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2026-03-03T06:30:56Z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