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10" r:id="rId4"/>
    <p:sldId id="505" r:id="rId5"/>
    <p:sldId id="506" r:id="rId6"/>
    <p:sldId id="507" r:id="rId7"/>
    <p:sldId id="427" r:id="rId8"/>
  </p:sldIdLst>
  <p:sldSz cx="12192000" cy="6858000"/>
  <p:notesSz cx="6858000" cy="9144000"/>
  <p:embeddedFontLst>
    <p:embeddedFont>
      <p:font typeface="华文宋体" pitchFamily="2" charset="-122"/>
      <p:regular r:id="rId9"/>
    </p:embeddedFont>
    <p:embeddedFont>
      <p:font typeface="NEU-HZ" pitchFamily="2" charset="-122"/>
      <p:regular r:id="rId10"/>
      <p:italic r:id="rId11"/>
    </p:embeddedFont>
    <p:embeddedFont>
      <p:font typeface="方正仿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方正黑体_GBK" pitchFamily="65" charset="-122"/>
      <p:regular r:id="rId21"/>
    </p:embeddedFont>
    <p:embeddedFont>
      <p:font typeface="方正大标宋简体" charset="-122"/>
      <p:regular r:id="rId22"/>
    </p:embeddedFont>
    <p:embeddedFont>
      <p:font typeface="方正小标宋_GBK" pitchFamily="65" charset="-122"/>
      <p:regular r:id="rId23"/>
    </p:embeddedFont>
    <p:embeddedFont>
      <p:font typeface="方正大标宋_GBK" pitchFamily="65" charset="-122"/>
      <p:regular r:id="rId24"/>
    </p:embeddedFont>
    <p:embeddedFont>
      <p:font typeface="方正书宋_GBK" pitchFamily="65" charset="-122"/>
      <p:regular r:id="rId25"/>
    </p:embeddedFont>
    <p:embeddedFont>
      <p:font typeface="方正隶变_GBK" pitchFamily="65" charset="-122"/>
      <p:regular r:id="rId26"/>
    </p:embeddedFont>
    <p:embeddedFont>
      <p:font typeface="方正楷体_GBK" pitchFamily="65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草船借箭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二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2.jpeg"/>
          <p:cNvPicPr/>
          <p:nvPr/>
        </p:nvPicPr>
        <p:blipFill rotWithShape="1">
          <a:blip r:embed="rId4"/>
          <a:srcRect t="31303"/>
          <a:stretch/>
        </p:blipFill>
        <p:spPr>
          <a:xfrm>
            <a:off x="7617562" y="1741278"/>
            <a:ext cx="4171079" cy="2132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61094"/>
            <a:ext cx="1061171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一、给加点字选择正确的解释。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填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序号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歹徒已经肆无忌惮了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在治疗这种病期间需要忌口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别人取得了好成绩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我们要向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学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习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不能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妒忌他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00976" y="18338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②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55899" y="25615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③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92953" y="415594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①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432730" y="20902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108848" y="288713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291694" y="444722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08282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二、把课文和《三国演义》原著对照着读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说说加点词语的意思。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marL="360363" indent="-360363"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</a:t>
            </a:r>
            <a:r>
              <a:rPr lang="zh-CN" altLang="zh-CN" sz="3400">
                <a:ea typeface="Calibri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诸葛亮说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请你一起去取箭。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>
                <a:latin typeface="Calibri"/>
                <a:ea typeface="宋体"/>
                <a:cs typeface="Times New Roman"/>
              </a:rPr>
              <a:t>原著</a:t>
            </a:r>
            <a:r>
              <a:rPr lang="zh-CN" altLang="zh-CN" sz="3400">
                <a:ea typeface="Calibri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孔明曰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特请子敬同往取箭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956865" y="4324216"/>
            <a:ext cx="10555050" cy="784830"/>
          </a:xfrm>
          <a:prstGeom prst="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</a:t>
            </a: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我</a:t>
            </a:r>
            <a:r>
              <a:rPr kumimoji="0" 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知道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: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NEU-BZ" pitchFamily="2" charset="-122"/>
                <a:cs typeface="Times New Roman" pitchFamily="18" charset="0"/>
              </a:rPr>
              <a:t>“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子敬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NEU-BZ" pitchFamily="2" charset="-122"/>
                <a:cs typeface="Times New Roman" pitchFamily="18" charset="0"/>
              </a:rPr>
              <a:t>”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就是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课文中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的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      </a:t>
            </a:r>
            <a:r>
              <a:rPr kumimoji="0" lang="zh-CN" altLang="en-US" sz="3400" b="0" i="0" u="sng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。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(</a:t>
            </a:r>
            <a:r>
              <a:rPr kumimoji="0" lang="zh-CN" altLang="en-US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填人名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NEU-BZ" pitchFamily="2" charset="-122"/>
                <a:ea typeface="NEU-BZ" pitchFamily="2" charset="-122"/>
                <a:cs typeface="Times New Roman" pitchFamily="18" charset="0"/>
              </a:rPr>
              <a:t>)</a:t>
            </a:r>
            <a:r>
              <a:rPr kumimoji="0" lang="en-US" altLang="zh-CN" sz="3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方正书宋_GBK"/>
                <a:ea typeface="NEU-BZ" pitchFamily="2" charset="-122"/>
                <a:cs typeface="Times New Roman" pitchFamily="18" charset="0"/>
              </a:rPr>
              <a:t> </a:t>
            </a:r>
            <a:endParaRPr kumimoji="0" lang="en-US" altLang="zh-CN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318910" y="3630425"/>
            <a:ext cx="105741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67060" y="434129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鲁肃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401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74541"/>
            <a:ext cx="1082828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二、把课文和《三国演义》原著对照着读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说说加点词语的意思。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marL="360363" indent="-360363"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课文</a:t>
            </a:r>
            <a:r>
              <a:rPr lang="zh-CN" altLang="zh-CN" sz="3400">
                <a:ea typeface="Calibri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如果曹兵出来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怎么办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>
                <a:latin typeface="Calibri"/>
                <a:ea typeface="宋体"/>
                <a:cs typeface="Times New Roman"/>
              </a:rPr>
              <a:t>原著</a:t>
            </a:r>
            <a:r>
              <a:rPr lang="zh-CN" altLang="zh-CN" sz="3400">
                <a:ea typeface="Calibri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倘曹兵齐出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如之奈何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endParaRPr lang="zh-CN" altLang="en-US" sz="340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Text Box 1"/>
          <p:cNvSpPr txBox="1">
            <a:spLocks noChangeArrowheads="1"/>
          </p:cNvSpPr>
          <p:nvPr/>
        </p:nvSpPr>
        <p:spPr bwMode="auto">
          <a:xfrm>
            <a:off x="642077" y="4239995"/>
            <a:ext cx="10555050" cy="784830"/>
          </a:xfrm>
          <a:prstGeom prst="rect">
            <a:avLst/>
          </a:prstGeom>
          <a:noFill/>
          <a:ln w="19050">
            <a:solidFill>
              <a:schemeClr val="tx1"/>
            </a:solidFill>
            <a:prstDash val="lgDash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400" smtClean="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 我</a:t>
            </a:r>
            <a:r>
              <a:rPr lang="zh-CN" altLang="en-US" sz="340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知道</a:t>
            </a:r>
            <a:r>
              <a:rPr lang="en-US" altLang="zh-CN" sz="3400">
                <a:solidFill>
                  <a:srgbClr val="000000"/>
                </a:solidFill>
                <a:latin typeface="NEU-BZ" pitchFamily="2" charset="-122"/>
                <a:ea typeface="NEU-BZ" pitchFamily="2" charset="-122"/>
                <a:cs typeface="Times New Roman" pitchFamily="18" charset="0"/>
              </a:rPr>
              <a:t>:</a:t>
            </a:r>
            <a:r>
              <a:rPr lang="en-US" altLang="zh-CN" sz="3400">
                <a:solidFill>
                  <a:srgbClr val="000000"/>
                </a:solidFill>
                <a:ea typeface="NEU-BZ" pitchFamily="2" charset="-122"/>
                <a:cs typeface="Times New Roman" pitchFamily="18" charset="0"/>
              </a:rPr>
              <a:t>“</a:t>
            </a:r>
            <a:r>
              <a:rPr lang="zh-CN" altLang="en-US" sz="340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如之奈何</a:t>
            </a:r>
            <a:r>
              <a:rPr lang="zh-CN" altLang="en-US" sz="3400">
                <a:solidFill>
                  <a:srgbClr val="000000"/>
                </a:solidFill>
                <a:ea typeface="NEU-BZ" pitchFamily="2" charset="-122"/>
                <a:cs typeface="Times New Roman" pitchFamily="18" charset="0"/>
              </a:rPr>
              <a:t>”</a:t>
            </a:r>
            <a:r>
              <a:rPr lang="zh-CN" altLang="en-US" sz="340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的</a:t>
            </a:r>
            <a:r>
              <a:rPr lang="zh-CN" altLang="en-US" sz="3400" smtClean="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意思</a:t>
            </a:r>
            <a:r>
              <a:rPr lang="zh-CN" altLang="en-US" sz="340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是</a:t>
            </a:r>
            <a:r>
              <a:rPr lang="zh-CN" altLang="en-US" sz="3400" u="sng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lang="zh-CN" altLang="en-US" sz="3400" u="sng" smtClean="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                  </a:t>
            </a:r>
            <a:r>
              <a:rPr lang="zh-CN" altLang="en-US" sz="3400" u="sng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　</a:t>
            </a:r>
            <a:r>
              <a:rPr lang="zh-CN" altLang="en-US" sz="3400">
                <a:solidFill>
                  <a:srgbClr val="000000"/>
                </a:solidFill>
                <a:latin typeface="NEU-BZ" pitchFamily="2" charset="-122"/>
                <a:ea typeface="方正书宋_GBK" pitchFamily="65" charset="-122"/>
                <a:cs typeface="Times New Roman" pitchFamily="18" charset="0"/>
              </a:rPr>
              <a:t>。</a:t>
            </a:r>
            <a:endParaRPr kumimoji="0" lang="en-US" altLang="zh-CN" sz="3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文本框 28">
            <a:extLst>
              <a:ext uri="{FF2B5EF4-FFF2-40B4-BE49-F238E27FC236}">
                <a16:creationId xmlns:a16="http://schemas.microsoft.com/office/drawing/2014/main" xmlns="" id="{9857DACD-882E-4B57-AB66-B1456C05BDC5}"/>
              </a:ext>
            </a:extLst>
          </p:cNvPr>
          <p:cNvSpPr txBox="1"/>
          <p:nvPr/>
        </p:nvSpPr>
        <p:spPr>
          <a:xfrm>
            <a:off x="4089628" y="3624442"/>
            <a:ext cx="2142730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45306" y="42450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NEU-BZ" pitchFamily="2" charset="-122"/>
                <a:ea typeface="方正仿宋_GBK" pitchFamily="65" charset="-122"/>
                <a:cs typeface="Times New Roman" pitchFamily="18" charset="0"/>
              </a:rPr>
              <a:t>怎么办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一万多名弓弩手一齐朝江中放箭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箭好像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补充句子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使句子更生动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周瑜大吃一惊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长叹道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诸葛亮神机妙算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我真比不上他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改为转述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句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77202" y="154508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下雨一样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3505" y="4856746"/>
            <a:ext cx="11044990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周瑜大吃一惊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长叹道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诸葛亮神机妙算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他真比不上诸葛亮。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00645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四、按照课文内容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给下列句子排序。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 )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诸葛亮如期交箭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,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周瑜自叹不如。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 )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周瑜妒忌诸葛亮的才干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,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设计陷害他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,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要他三天造好十万支箭。诸葛亮立下军令状。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)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诸葛亮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“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借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”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到了曹操的箭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,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船队驶回南岸。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)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曹营万箭齐发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,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诸葛亮和鲁肃在船上饮酒取乐。</a:t>
            </a: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Times New Roman" pitchFamily="18" charset="0"/>
                <a:ea typeface="宋体"/>
                <a:cs typeface="Times New Roman" pitchFamily="18" charset="0"/>
              </a:rPr>
              <a:t>(       )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诸葛亮请鲁肃相助</a:t>
            </a:r>
            <a:r>
              <a:rPr lang="en-US" altLang="zh-CN" sz="3400">
                <a:latin typeface="Times New Roman" pitchFamily="18" charset="0"/>
                <a:ea typeface="宋体"/>
                <a:cs typeface="Times New Roman" pitchFamily="18" charset="0"/>
              </a:rPr>
              <a:t>,</a:t>
            </a:r>
            <a:r>
              <a:rPr lang="zh-CN" altLang="zh-CN" sz="3400">
                <a:latin typeface="Times New Roman" pitchFamily="18" charset="0"/>
                <a:ea typeface="宋体"/>
                <a:cs typeface="Times New Roman" pitchFamily="18" charset="0"/>
              </a:rPr>
              <a:t>借来船只、军士等。</a:t>
            </a:r>
            <a:endParaRPr lang="zh-CN" altLang="en-US" sz="3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68808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1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57835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2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501018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3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418000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4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5597" y="189400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5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305</Words>
  <Application>Microsoft Office PowerPoint</Application>
  <PresentationFormat>自定义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Arial</vt:lpstr>
      <vt:lpstr>宋体</vt:lpstr>
      <vt:lpstr>华文宋体</vt:lpstr>
      <vt:lpstr>NEU-HZ</vt:lpstr>
      <vt:lpstr>方正仿宋_GBK</vt:lpstr>
      <vt:lpstr>Calibri</vt:lpstr>
      <vt:lpstr>NEU-BZ</vt:lpstr>
      <vt:lpstr>方正黑体_GBK</vt:lpstr>
      <vt:lpstr>Wingdings</vt:lpstr>
      <vt:lpstr>Times New Roman</vt:lpstr>
      <vt:lpstr>方正大标宋简体</vt:lpstr>
      <vt:lpstr>方正小标宋_GBK</vt:lpstr>
      <vt:lpstr>汉仪雅酷黑 95W</vt:lpstr>
      <vt:lpstr>方正大标宋_GBK</vt:lpstr>
      <vt:lpstr>方正书宋_GBK</vt:lpstr>
      <vt:lpstr>方正隶变_GBK</vt:lpstr>
      <vt:lpstr>方正楷体_GBK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237</cp:revision>
  <dcterms:created xsi:type="dcterms:W3CDTF">2019-06-19T02:08:00Z</dcterms:created>
  <dcterms:modified xsi:type="dcterms:W3CDTF">2026-03-03T02:54:56Z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