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24" r:id="rId9"/>
    <p:sldId id="530" r:id="rId10"/>
    <p:sldId id="525" r:id="rId11"/>
    <p:sldId id="526" r:id="rId12"/>
    <p:sldId id="531" r:id="rId13"/>
    <p:sldId id="532" r:id="rId14"/>
    <p:sldId id="533" r:id="rId15"/>
    <p:sldId id="534" r:id="rId16"/>
    <p:sldId id="535" r:id="rId17"/>
    <p:sldId id="536" r:id="rId18"/>
    <p:sldId id="498" r:id="rId19"/>
    <p:sldId id="427" r:id="rId20"/>
  </p:sldIdLst>
  <p:sldSz cx="12192000" cy="6858000"/>
  <p:notesSz cx="6858000" cy="9144000"/>
  <p:embeddedFontLst>
    <p:embeddedFont>
      <p:font typeface="方正书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华文宋体" pitchFamily="2" charset="-122"/>
      <p:regular r:id="rId23"/>
    </p:embeddedFont>
    <p:embeddedFont>
      <p:font typeface="方正隶变_GBK" pitchFamily="65" charset="-122"/>
      <p:regular r:id="rId24"/>
    </p:embeddedFont>
    <p:embeddedFont>
      <p:font typeface="方正黑体_GBK" pitchFamily="65" charset="-122"/>
      <p:regular r:id="rId25"/>
    </p:embeddedFont>
    <p:embeddedFont>
      <p:font typeface="方正楷体_GBK" pitchFamily="65" charset="-122"/>
      <p:regular r:id="rId26"/>
    </p:embeddedFont>
    <p:embeddedFont>
      <p:font typeface="NEU-HZ" pitchFamily="2" charset="-122"/>
      <p:regular r:id="rId27"/>
      <p:italic r:id="rId28"/>
    </p:embeddedFont>
    <p:embeddedFont>
      <p:font typeface="方正大标宋_GBK" pitchFamily="65" charset="-122"/>
      <p:regular r:id="rId29"/>
    </p:embeddedFont>
    <p:embeddedFont>
      <p:font typeface="NEU-BZ" pitchFamily="2" charset="-122"/>
      <p:regular r:id="rId30"/>
      <p:bold r:id="rId31"/>
      <p:italic r:id="rId32"/>
      <p:boldItalic r:id="rId33"/>
    </p:embeddedFont>
    <p:embeddedFont>
      <p:font typeface="NEU-XT" pitchFamily="18" charset="-122"/>
      <p:regular r:id="rId34"/>
    </p:embeddedFont>
    <p:embeddedFont>
      <p:font typeface="方正仿宋_GBK" pitchFamily="65" charset="-122"/>
      <p:regular r:id="rId35"/>
    </p:embeddedFont>
    <p:embeddedFont>
      <p:font typeface="Calibri" pitchFamily="34" charset="0"/>
      <p:regular r:id="rId36"/>
      <p:bold r:id="rId37"/>
      <p:italic r:id="rId38"/>
      <p:boldItalic r:id="rId39"/>
    </p:embeddedFont>
    <p:embeddedFont>
      <p:font typeface="方正小标宋_GBK" pitchFamily="65" charset="-122"/>
      <p:regular r:id="rId40"/>
    </p:embeddedFont>
    <p:embeddedFont>
      <p:font typeface="微软雅黑" pitchFamily="34" charset="-122"/>
      <p:regular r:id="rId41"/>
      <p:bold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image" Target="../media/image5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11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军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神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697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四、课文回顾。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课文按照事情发展的顺序来写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分为求治、术前、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几个部分。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沃克医生为刘伯承检查病情后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立刻断定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你是军人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的原因是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79492" y="1629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术中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3993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术后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3975466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沃克当过军医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9968" y="3822148"/>
            <a:ext cx="1038622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重的伤势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只有军人才能如此从容镇定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3898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手术台上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一向从容镇定的沃克医生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这次双手却有些颤抖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他额上汗珠滚滚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护士帮他擦了一次又一次。最后他忍不住开口对病人说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你挺不住可以哼叫。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病人一声不吭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他双手紧紧抓住身下的白床单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手背青筋暴起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汗如雨下。他越来越使劲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崭新的白床单居然被抓破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3898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脱去手术服的沃克医生擦着汗走过来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由衷地说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年轻人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我真担心你会晕过去。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病人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脸色苍白。他勉力一笑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我一直在数你的刀数。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沃克医生吓了一跳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不相信地问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我割了多少刀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七十二刀。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沃克医生惊呆了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大声嚷道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你是一个真正的男子汉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一块会说话的钢板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你堪称军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神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u="sng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825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389894" cy="3140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双手却有些颤抖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是对沃克医生的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额上汗珠滚滚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是对沃克医生的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从中我们能看出沃克医生在手术中的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这也从侧面写出了手术中病人的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649113" y="8370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0337" y="16052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2755" y="24523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5997" y="32295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万分疼痛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678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38989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自然段通过对病人的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写出了病人正在忍受着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体现了病人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毅力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72187" y="8661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63370" y="1660043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常人难以忍受的痛苦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59766" y="16650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顽强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8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0169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你是一个真正的男子汉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一块会说话的钢板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我们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在读这句话时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应该用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05460" y="165337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刘伯承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5713" y="16052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钢板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09510" y="160524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刘伯承钢铁般的毅力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67078" y="238729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赞扬、敬佩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050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38989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仿照上面第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题句子所运用的修辞手法写一写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表达出对某人的某种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8619" y="2795135"/>
            <a:ext cx="1072013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只见那个天真可爱的小男孩站在那里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一双眼睛如同悬挂在空中的圆月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清澈而明亮。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595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41079"/>
            <a:ext cx="113898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沃克医生称刘伯承为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军神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对其原因分析不正确的一项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刘伯承拒绝使用麻醉剂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且手术时一声不吭。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手术时刘伯承因为疼痛抓破了新床单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却还在数刀数。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刘伯承带兵打仗的本领高强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他是军队中的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定海神针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刘伯承有着坚忍不拔的钢铁般的意志。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321016" y="18458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070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55346"/>
            <a:ext cx="10383120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根据提示的情景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运用动作、语言、神态描写表现人物的内心。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内心感动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苹苹的生日到了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奶奶送给苹苹一本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《百科全书》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21895" y="4884009"/>
            <a:ext cx="9468853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苹苹双手紧紧地握住礼物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她激动地说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奶奶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谢谢您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这是我收到的最好的礼物。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59865"/>
            <a:ext cx="1134564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24505"/>
            <a:ext cx="11345646" cy="5703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chónɡ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qìnɡ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的临江门外开了一家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zhěn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suǒ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。有一天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来了一位自称被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tǔ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fěi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打伤了眼睛的病人。我解开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bēnɡ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dài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检查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发现他伤势严重。我重新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着眼前这个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nián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línɡ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不大的病人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认定他是一位军人。手术前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他为了保持头脑清醒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拒绝使用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zuì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。我给他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shí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手术时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他强忍疼痛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的白床单都抓破了。我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yóu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zhōnɡ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地佩服他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认为他堪称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军神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请按顺序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根据拼音把小明不会写的词语写在括号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3250" y="8661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重庆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4987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诊所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11640" y="15038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土匪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8283" y="21143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绷带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4940" y="27469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年龄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54568" y="40235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麻醉剂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61934" y="40235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实施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09660" y="46441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崭新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31472" y="52597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由衷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00732" y="55073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72633"/>
            <a:ext cx="1134564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小明读了上面的语段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不理解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堪称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下列与之意思相同的一项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不堪凌辱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狼狈不堪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堪当重任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破烂不堪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语段的横线处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小明想填入一个表示看的词语。请你帮他选出最恰当的一项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审视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注视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凝视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巡视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7614" y="1881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44204" y="4950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8111" y="28694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58313" y="28635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2734" y="36657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58312" y="36657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28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二、按要求做题。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都有一个字的读音有误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并改正在括号里。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土匪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fěi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堪称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镇定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zhèn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颤抖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崭新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肥沃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擦汗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晕倒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yūn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481718" y="3909355"/>
            <a:ext cx="103019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091550" y="4180003"/>
            <a:ext cx="11288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chàn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392487" y="5493513"/>
            <a:ext cx="103019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0115595" y="5695982"/>
            <a:ext cx="1104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zhǎn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填入括号内的汉字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正确的一组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刘伯承来到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谎称自己的眼睛被土匪打伤了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向沃克医生求助。在手术过程中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他因拒绝使用麻醉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忍受了巨大的疼痛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以致抓破了崭新的白床单。手术结束后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的沃克医生由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地夸赞刘伯承为军神。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珍　剂　祥　衷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诊　剂　祥　衷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诊　剂　详　衷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诊　济　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哀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6605" y="10517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760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2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下面词语中最能体现本文中刘伯承精神的一项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闻名遐迩　　南征北战　　运筹帷幄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从容不迫　　镇定自若　　铮铮铁骨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足智多谋　　用兵如神　　刚强不屈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戎马一生　　身经百战　　足智多谋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62152" y="10517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867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177204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三、从下面的句子中体会刘伯承的内心</a:t>
            </a:r>
            <a:r>
              <a:rPr lang="en-US" altLang="zh-CN" sz="36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600" spc="-150">
                <a:latin typeface="Calibri"/>
                <a:ea typeface="方正黑体_GBK"/>
                <a:cs typeface="Times New Roman"/>
              </a:rPr>
              <a:t>感受人物的品质。</a:t>
            </a:r>
            <a:endParaRPr lang="zh-CN" altLang="zh-CN" sz="36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病人微微一笑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沃克医生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你说我是军人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我就是军人吧。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在被沃克医生识破身份时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刘伯承心里可能会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所以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endParaRPr lang="en-US" altLang="zh-CN" sz="3400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微微一笑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不置可否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。可见他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96705" y="2802540"/>
            <a:ext cx="902934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这位医生不简单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居然能看出我军人的身份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看来经验十分丰富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我就不和他争辩了吧。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68847" y="4540948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乐观无畏、内心强大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17720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病人一声不吭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他双手紧紧抓住身下的白床单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手背青筋暴起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汗如雨下。他越来越使劲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崭新的白床单居然被抓破了。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这句话描写了刘伯承忍受剧痛接受手术的样子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此时他一直在数沃克医生的刀数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他可能在想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可见他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46221" y="3028325"/>
            <a:ext cx="1055971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可以忍得住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我一定能战胜它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98307" y="396062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意志坚定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64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947</Words>
  <Application>Microsoft Office PowerPoint</Application>
  <PresentationFormat>自定义</PresentationFormat>
  <Paragraphs>148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方正书宋_GBK</vt:lpstr>
      <vt:lpstr>方正大标宋简体</vt:lpstr>
      <vt:lpstr>华文宋体</vt:lpstr>
      <vt:lpstr>方正隶变_GBK</vt:lpstr>
      <vt:lpstr>Wingdings</vt:lpstr>
      <vt:lpstr>汉仪雅酷黑 95W</vt:lpstr>
      <vt:lpstr>方正黑体_GBK</vt:lpstr>
      <vt:lpstr>方正楷体_GBK</vt:lpstr>
      <vt:lpstr>NEU-HZ</vt:lpstr>
      <vt:lpstr>方正大标宋_GBK</vt:lpstr>
      <vt:lpstr>NEU-BZ</vt:lpstr>
      <vt:lpstr>Times New Roman</vt:lpstr>
      <vt:lpstr>NEU-XT</vt:lpstr>
      <vt:lpstr>方正仿宋_GBK</vt:lpstr>
      <vt:lpstr>Calibri</vt:lpstr>
      <vt:lpstr>方正小标宋_GBK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2026-03-14T02:47:24Z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