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04" r:id="rId3"/>
    <p:sldId id="505" r:id="rId4"/>
    <p:sldId id="506" r:id="rId5"/>
    <p:sldId id="507" r:id="rId6"/>
    <p:sldId id="508" r:id="rId7"/>
    <p:sldId id="427" r:id="rId8"/>
  </p:sldIdLst>
  <p:sldSz cx="12192000" cy="6858000"/>
  <p:notesSz cx="6858000" cy="9144000"/>
  <p:embeddedFontLst>
    <p:embeddedFont>
      <p:font typeface="方正隶变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华文宋体" pitchFamily="2" charset="-122"/>
      <p:regular r:id="rId16"/>
    </p:embeddedFont>
    <p:embeddedFont>
      <p:font typeface="方正楷体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大标宋_GBK" pitchFamily="65" charset="-122"/>
      <p:regular r:id="rId20"/>
    </p:embeddedFont>
    <p:embeddedFont>
      <p:font typeface="方正大标宋简体" charset="-122"/>
      <p:regular r:id="rId21"/>
    </p:embeddedFont>
    <p:embeddedFont>
      <p:font typeface="方正书宋_GBK" pitchFamily="65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NEU-XT" pitchFamily="18" charset="-122"/>
      <p:regular r:id="rId27"/>
    </p:embeddedFont>
    <p:embeddedFont>
      <p:font typeface="方正黑体_GBK" pitchFamily="65" charset="-122"/>
      <p:regular r:id="rId28"/>
    </p:embeddedFont>
    <p:embeddedFont>
      <p:font typeface="NEU-HZ" pitchFamily="2" charset="-122"/>
      <p:regular r:id="rId29"/>
      <p: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05" y="-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font" Target="fonts/font2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古诗三首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01803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17192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五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783EA05-02E3-D554-D072-A5E2AB2674A7}"/>
              </a:ext>
            </a:extLst>
          </p:cNvPr>
          <p:cNvSpPr txBox="1"/>
          <p:nvPr/>
        </p:nvSpPr>
        <p:spPr>
          <a:xfrm>
            <a:off x="5121987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6112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一、下列词语中加点字的读音全部正确的一项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A.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白昼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zhòu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耕织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ɡònɡ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拂晓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xiǎo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B.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稚子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钲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zhènɡ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耘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yún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C.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玉磬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xìnɡ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水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满陂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pēi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短笛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dié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D.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涟漪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yī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提供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ɡònɡ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	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桑田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XT"/>
                <a:ea typeface="方正书宋_GBK"/>
                <a:cs typeface="Times New Roman"/>
              </a:rPr>
              <a:t>shānɡ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0631" y="10751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91463" y="21728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150848" y="217141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286773" y="216849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94963" y="29393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78530" y="29467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36268" y="294842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280027" y="371637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011241" y="371637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232767" y="371932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07185" y="450538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4587371" y="450968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7836267" y="44344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387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73341"/>
            <a:ext cx="46912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二、读拼音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写词语。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5727700" y="3648075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15" y="1488894"/>
            <a:ext cx="116586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46150" y="2073888"/>
            <a:ext cx="2092662" cy="1090390"/>
            <a:chOff x="1987734" y="1843323"/>
            <a:chExt cx="2092662" cy="109039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447334"/>
              </p:ext>
            </p:extLst>
          </p:nvPr>
        </p:nvGraphicFramePr>
        <p:xfrm>
          <a:off x="373643" y="2123940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昼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夜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3521668" y="2070773"/>
            <a:ext cx="2092662" cy="1090390"/>
            <a:chOff x="1987734" y="1843323"/>
            <a:chExt cx="2092662" cy="109039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4562285"/>
              </p:ext>
            </p:extLst>
          </p:nvPr>
        </p:nvGraphicFramePr>
        <p:xfrm>
          <a:off x="3549161" y="2120825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耕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耘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6743839" y="2025337"/>
            <a:ext cx="2092662" cy="1090390"/>
            <a:chOff x="1987734" y="1843323"/>
            <a:chExt cx="2092662" cy="109039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479732"/>
              </p:ext>
            </p:extLst>
          </p:nvPr>
        </p:nvGraphicFramePr>
        <p:xfrm>
          <a:off x="6771332" y="2075389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桑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叶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9938017" y="1997626"/>
            <a:ext cx="2092662" cy="1090390"/>
            <a:chOff x="1987734" y="1843323"/>
            <a:chExt cx="2092662" cy="109039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6422" t="5749" r="8370" b="5426"/>
            <a:stretch/>
          </p:blipFill>
          <p:spPr>
            <a:xfrm>
              <a:off x="1987734" y="1844824"/>
              <a:ext cx="1077362" cy="1088889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D4AEE76C-12F2-3161-EFBD-C5954137BF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0125" t="5749" r="8370" b="5426"/>
            <a:stretch/>
          </p:blipFill>
          <p:spPr>
            <a:xfrm>
              <a:off x="3049855" y="1843323"/>
              <a:ext cx="1030541" cy="1088889"/>
            </a:xfrm>
            <a:prstGeom prst="rect">
              <a:avLst/>
            </a:prstGeom>
          </p:spPr>
        </p:pic>
      </p:grp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607131"/>
              </p:ext>
            </p:extLst>
          </p:nvPr>
        </p:nvGraphicFramePr>
        <p:xfrm>
          <a:off x="9965510" y="2047678"/>
          <a:ext cx="2069256" cy="995013"/>
        </p:xfrm>
        <a:graphic>
          <a:graphicData uri="http://schemas.openxmlformats.org/drawingml/2006/table">
            <a:tbl>
              <a:tblPr firstRow="1" firstCol="1" bandRow="1"/>
              <a:tblGrid>
                <a:gridCol w="1034628"/>
                <a:gridCol w="1034628"/>
              </a:tblGrid>
              <a:tr h="995013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春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sz="5400" kern="1200">
                          <a:solidFill>
                            <a:srgbClr val="E72582"/>
                          </a:solidFill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晓</a:t>
                      </a:r>
                    </a:p>
                  </a:txBody>
                  <a:tcPr marL="14605" marR="14605" marT="14605" marB="1460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614240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924910"/>
            <a:ext cx="111010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三、选字填空组成词语。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桑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嗓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搡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田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子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树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推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	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晓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绕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饶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　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浇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花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揭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围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     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求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2853" y="26253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43334" y="262537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56000" y="26253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26799" y="26253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搡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865" y="41985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84018" y="412615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06341" y="41261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绕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026799" y="41714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141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3017"/>
            <a:ext cx="113726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四、给加点的字选择正确的解释。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填序号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童孙未解供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耕织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供给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,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供应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从事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稚子金盆脱晓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冰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幼小的孩子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娇嫩的孩子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草满池塘水满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陂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山坡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池岸</a:t>
            </a: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4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短笛无腔信口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吹 </a:t>
            </a:r>
            <a:r>
              <a:rPr lang="en-US" altLang="zh-CN" sz="3400" smtClean="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          )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A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随口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  B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胡乱</a:t>
            </a:r>
          </a:p>
        </p:txBody>
      </p:sp>
      <p:sp>
        <p:nvSpPr>
          <p:cNvPr id="6" name="矩形 5"/>
          <p:cNvSpPr/>
          <p:nvPr/>
        </p:nvSpPr>
        <p:spPr>
          <a:xfrm>
            <a:off x="4310452" y="23426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5178" y="34086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7631" y="43615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B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67631" y="54208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HZ"/>
                <a:ea typeface="方正书宋_GBK"/>
                <a:cs typeface="Times New Roman"/>
              </a:rPr>
              <a:t>A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568004" y="260744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801069" y="3714985"/>
            <a:ext cx="143040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3422873" y="469661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2496851" y="5748243"/>
            <a:ext cx="143040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smtClean="0">
                <a:latin typeface="华文宋体" panose="02010600040101010101" pitchFamily="2" charset="-122"/>
                <a:ea typeface="华文宋体" panose="02010600040101010101" pitchFamily="2" charset="-122"/>
              </a:rPr>
              <a:t>··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17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4387" y="861094"/>
            <a:ext cx="10921497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五、圈出下列诗句中的错别字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并改正在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(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 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	 </a:t>
            </a:r>
            <a:r>
              <a:rPr lang="en-US" altLang="zh-CN" sz="340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)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里。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1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也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旁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桑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荫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学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种瓜。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2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稚子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金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盘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脱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哓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冰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ea typeface="方正书宋_GBK"/>
                <a:cs typeface="Times New Roman"/>
              </a:rPr>
              <a:t>)</a:t>
            </a:r>
            <a:endParaRPr lang="zh-CN" altLang="zh-CN" sz="34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400">
                <a:solidFill>
                  <a:srgbClr val="000000"/>
                </a:solidFill>
                <a:latin typeface="NEU-HZ"/>
                <a:ea typeface="方正书宋_GBK"/>
                <a:cs typeface="Times New Roman"/>
              </a:rPr>
              <a:t>3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.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山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街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落日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侵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zh-CN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寒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漪。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r>
              <a:rPr lang="en-US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(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   </a:t>
            </a:r>
            <a:r>
              <a:rPr lang="zh-CN" altLang="zh-CN" sz="34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</a:t>
            </a:r>
            <a:r>
              <a:rPr lang="en-US" altLang="zh-CN" sz="3400">
                <a:solidFill>
                  <a:srgbClr val="000000"/>
                </a:solidFill>
                <a:latin typeface="方正书宋_GBK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319121" y="2240106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4975" y="22401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傍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431188" y="225155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9257" y="2240105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阴</a:t>
            </a:r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203832" y="3300244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3279685" y="3285411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1319121" y="4325050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79264D76-B83B-EF12-1E1E-9C2B62B8E5BA}"/>
              </a:ext>
            </a:extLst>
          </p:cNvPr>
          <p:cNvSpPr/>
          <p:nvPr/>
        </p:nvSpPr>
        <p:spPr>
          <a:xfrm>
            <a:off x="2829711" y="4334103"/>
            <a:ext cx="513345" cy="49947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79488" y="32889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43313" y="3285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晓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19709" y="43032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43313" y="42670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浸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224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6" grpId="0"/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184</Words>
  <Application>Microsoft Office PowerPoint</Application>
  <PresentationFormat>自定义</PresentationFormat>
  <Paragraphs>82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方正隶变_GBK</vt:lpstr>
      <vt:lpstr>方正小标宋_GBK</vt:lpstr>
      <vt:lpstr>NEU-BZ</vt:lpstr>
      <vt:lpstr>方正仿宋_GBK</vt:lpstr>
      <vt:lpstr>华文宋体</vt:lpstr>
      <vt:lpstr>方正楷体_GBK</vt:lpstr>
      <vt:lpstr>微软雅黑</vt:lpstr>
      <vt:lpstr>方正大标宋_GBK</vt:lpstr>
      <vt:lpstr>汉仪雅酷黑 95W</vt:lpstr>
      <vt:lpstr>方正大标宋简体</vt:lpstr>
      <vt:lpstr>方正书宋_GBK</vt:lpstr>
      <vt:lpstr>Calibri</vt:lpstr>
      <vt:lpstr>NEU-XT</vt:lpstr>
      <vt:lpstr>方正黑体_GBK</vt:lpstr>
      <vt:lpstr>Wingdings</vt:lpstr>
      <vt:lpstr>Times New Roman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240</cp:revision>
  <dcterms:created xsi:type="dcterms:W3CDTF">2019-06-19T02:08:00Z</dcterms:created>
  <dcterms:modified xsi:type="dcterms:W3CDTF">2026-02-24T02:44:57Z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