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528" r:id="rId7"/>
    <p:sldId id="524" r:id="rId8"/>
    <p:sldId id="525" r:id="rId9"/>
    <p:sldId id="529" r:id="rId10"/>
    <p:sldId id="530" r:id="rId11"/>
    <p:sldId id="531" r:id="rId12"/>
    <p:sldId id="532" r:id="rId13"/>
    <p:sldId id="533" r:id="rId14"/>
    <p:sldId id="534" r:id="rId15"/>
    <p:sldId id="526" r:id="rId16"/>
    <p:sldId id="498" r:id="rId17"/>
    <p:sldId id="427" r:id="rId18"/>
  </p:sldIdLst>
  <p:sldSz cx="12192000" cy="6858000"/>
  <p:notesSz cx="6858000" cy="9144000"/>
  <p:embeddedFontLst>
    <p:embeddedFont>
      <p:font typeface="微软雅黑" pitchFamily="34" charset="-122"/>
      <p:regular r:id="rId19"/>
      <p:bold r:id="rId20"/>
    </p:embeddedFont>
    <p:embeddedFont>
      <p:font typeface="方正大标宋简体" charset="-122"/>
      <p:regular r:id="rId21"/>
    </p:embeddedFont>
    <p:embeddedFont>
      <p:font typeface="华文宋体" pitchFamily="2" charset="-122"/>
      <p:regular r:id="rId22"/>
    </p:embeddedFont>
    <p:embeddedFont>
      <p:font typeface="NEU-XT" pitchFamily="18" charset="-122"/>
      <p:regular r:id="rId23"/>
    </p:embeddedFont>
    <p:embeddedFont>
      <p:font typeface="方正小标宋_GBK" pitchFamily="65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方正书宋_GBK" pitchFamily="65" charset="-122"/>
      <p:regular r:id="rId29"/>
    </p:embeddedFont>
    <p:embeddedFont>
      <p:font typeface="方正楷体_GBK" pitchFamily="65" charset="-122"/>
      <p:regular r:id="rId30"/>
    </p:embeddedFont>
    <p:embeddedFont>
      <p:font typeface="NEU-HZ" pitchFamily="2" charset="-122"/>
      <p:regular r:id="rId31"/>
      <p:italic r:id="rId32"/>
    </p:embeddedFont>
    <p:embeddedFont>
      <p:font typeface="NEU-BZ" pitchFamily="2" charset="-122"/>
      <p:regular r:id="rId33"/>
      <p:bold r:id="rId34"/>
      <p:italic r:id="rId35"/>
      <p:boldItalic r:id="rId36"/>
    </p:embeddedFont>
    <p:embeddedFont>
      <p:font typeface="方正仿宋_GBK" pitchFamily="65" charset="-122"/>
      <p:regular r:id="rId37"/>
    </p:embeddedFont>
    <p:embeddedFont>
      <p:font typeface="方正黑体_GBK" pitchFamily="65" charset="-122"/>
      <p:regular r:id="rId38"/>
    </p:embeddedFont>
    <p:embeddedFont>
      <p:font typeface="方正隶变_GBK" pitchFamily="65" charset="-122"/>
      <p:regular r:id="rId39"/>
    </p:embeddedFont>
    <p:embeddedFont>
      <p:font typeface="方正大标宋_GBK" pitchFamily="65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6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18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威尼斯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的小艇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9330"/>
            <a:ext cx="9986077" cy="4298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4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两篇选文都描写了威尼斯的夜晚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但表达又有所不同。选文一主要描写了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的情景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既有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4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又体现了威尼斯的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而选文二主要抓住了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进行描写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把夜色下威尼斯梦境般的美表现得淋漓尽致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体现了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威尼斯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286604" y="152102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戏院散场后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2549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23471" y="22549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静寂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46345" y="29236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湖面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40629" y="29236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星星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18339" y="432438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宁静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743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9330"/>
            <a:ext cx="10876414" cy="1425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4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选文一是通过哪些景物描写来表现威尼斯的夜晚的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请补充思维导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图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44" y="2456279"/>
            <a:ext cx="11406912" cy="2596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442191" y="4281301"/>
            <a:ext cx="29787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pc="-30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高大的石头建筑</a:t>
            </a:r>
            <a:endParaRPr lang="zh-CN" altLang="en-US" b="1" spc="-30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92640" y="3392904"/>
            <a:ext cx="23727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古老的桥梁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76064" y="4281301"/>
            <a:ext cx="2810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大大小小的船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972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9330"/>
            <a:ext cx="10876414" cy="1436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4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选文二中画横线的句子运用了什么手法来表现有星星的威尼斯之夜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表达了作者怎样的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思想感情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7582" y="2547769"/>
            <a:ext cx="10732169" cy="1429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4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运用了对比的手法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表达了作者对威尼斯之夜的赞美与喜爱之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情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133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9330"/>
            <a:ext cx="10876414" cy="4999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4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关于两篇选文的说法中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algn="just">
              <a:lnSpc>
                <a:spcPct val="134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两篇选文的语言优美生动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景物描写特点突出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都给我们带来一种美感。</a:t>
            </a:r>
          </a:p>
          <a:p>
            <a:pPr algn="just">
              <a:lnSpc>
                <a:spcPct val="134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两篇选文都介绍了威尼斯的独特风情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为我们展现了威尼斯之夜特有的风光。</a:t>
            </a:r>
          </a:p>
          <a:p>
            <a:pPr algn="just">
              <a:lnSpc>
                <a:spcPct val="134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两篇选文都是把人的活动同景物结合起来进行描写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静中有动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动中有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静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758215" y="1039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305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9330"/>
            <a:ext cx="10876414" cy="149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4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同是写威尼斯之夜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选文一紧扣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小艇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而选文二是抓住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夜空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你更喜欢哪篇选文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理由是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什么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1999" y="2373842"/>
            <a:ext cx="10475495" cy="1429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4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我更喜欢选文二。威尼斯布满星辰的夜空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仿佛把黑夜都照亮了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世界融入了一片星辉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实在是太美了。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43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79330"/>
            <a:ext cx="10876414" cy="2137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4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6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小艇是威尼斯的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名片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而我们中国的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名片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有许多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请你为我们伟大的祖国选取一张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名片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展示给外国友人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你会选哪一张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说说你的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理由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737936" y="3065094"/>
            <a:ext cx="10643937" cy="3231654"/>
          </a:xfrm>
          <a:prstGeom prst="rect">
            <a:avLst/>
          </a:prstGeom>
          <a:ln w="19050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欢迎你到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推荐理由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17356" y="312626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长城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4625" y="3728164"/>
            <a:ext cx="1041724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长城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凝聚着古代劳动人民的血汗和智慧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是我们中华文明的一个缩影。我会向外国友人介绍长城的由来、作用以及与之相关的历史故事。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7467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小练笔。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选择一种情景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写出景物的动态美。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清晨学生进校园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雁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群在天空中飞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百米赛跑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发令枪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响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后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9746" y="4238926"/>
            <a:ext cx="10912508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天空中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一群大雁展翅飞过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一会儿排成个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一会儿排成个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字。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641954"/>
            <a:ext cx="10896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一、下列加点字的读音有误的一项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散开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停泊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笼罩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lóng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弯曲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哗笑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夹住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转弯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zhuǎn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012247" y="18579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6865" y="293086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754835" y="29099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6864" y="36654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694677" y="362931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020940" y="443080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259218" y="443080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43339" y="52248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232343" y="52018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根据拼音写出正确的词语。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威尼斯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xiǎo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tǐng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那向两头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qiào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chuán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shāo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软软的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diàn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精美的窗帘吸引着我们。打算去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dǎo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gào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的老人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带孩子的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bǎo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坐在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gù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hǎo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的小艇上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多么快乐啊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7629" y="18338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50892" y="18338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翘起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9166" y="26392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船艄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34913" y="26392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垫子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16765" y="34049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祷告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73892" y="41679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保姆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73176" y="41679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雇好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177"/>
            <a:ext cx="113336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船头和船艄向上翘起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像挂在天边的新月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行动轻快灵活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仿佛田沟里的水蛇。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这句话巧用了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的修辞手法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先将小艇比作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生动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形象地写出了小艇独特的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又将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小艇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比作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生动形象地写出了小艇行动时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75734" y="32415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99808" y="32415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新月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24350" y="39995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外形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47936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24538" y="479361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轻快灵活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3177"/>
            <a:ext cx="1059968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两边的建筑飞一般地倒退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我们的眼睛忙极了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不知看哪一处好。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这句话属于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静态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动态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侧面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说明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也说明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35103" y="24529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9097" y="322950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行船速度快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21398" y="321048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船夫驾驶技术好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796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177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静寂笼罩着这座水上城市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古老的威尼斯又沉沉地入睡了。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写出了夜晚威尼斯的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150" smtClean="0">
                <a:latin typeface="Calibri"/>
                <a:ea typeface="方正仿宋_GBK"/>
                <a:cs typeface="Times New Roman"/>
              </a:rPr>
              <a:t>静态动态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美。请用这种修辞手法补写句子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一排排柳树倒映在水中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87765" y="16654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拟人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1521" y="24113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静态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34590" y="3211616"/>
            <a:ext cx="773229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欣赏着自己纤细的身材和美丽的容貌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789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四、下列句子中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没有运用静态描写的一项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夏天的夜晚静悄悄的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一点儿风也没有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整个村子悄无声息。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高大的石头建筑耸立在河边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古老的桥梁横在水上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大大小小的船都停泊在码头上。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湖面水平如镜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连星星的倒影也不会有丝毫的颤动。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晚风把片片花瓣吹落到水面上。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239477" y="10277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9330"/>
            <a:ext cx="10876414" cy="5701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4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五、课内外对比阅读。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34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小标宋_GBK"/>
                <a:cs typeface="Times New Roman"/>
              </a:rPr>
              <a:t>选文一</a:t>
            </a:r>
            <a:r>
              <a:rPr lang="en-US" altLang="zh-CN" sz="3400">
                <a:latin typeface="方正小标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威尼斯的小艇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4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半夜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戏院散场了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一大群人拥出来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走上了各自雇好的小艇。簇拥在一起的小艇一会儿就散开了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消失在弯曲的河道中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远处传来一片哗笑和告别的声音。水面上渐渐沉寂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只见月亮的影子在水中摇晃。高大的石头建筑耸立在河边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古老的桥梁横在水上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大大小小的船都停泊在码头上。静寂笼罩着这座水上城市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古老的威尼斯又沉沉地入睡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9330"/>
            <a:ext cx="10876414" cy="5701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ctr">
              <a:lnSpc>
                <a:spcPct val="134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小标宋_GBK"/>
                <a:cs typeface="Times New Roman"/>
              </a:rPr>
              <a:t>选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文二</a:t>
            </a:r>
            <a:r>
              <a:rPr lang="en-US" altLang="zh-CN" sz="3400">
                <a:latin typeface="方正小标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威尼斯之夜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4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威尼斯蓝天的妩媚和夜空的可爱是无法用语言来描绘的。在那明净的夜晚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湖面水平如镜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连星星的倒影也不会有丝毫的颤动。泛舟湖心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四周一片蔚蓝、宁静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真是水天一色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使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仿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佛进入绮丽的梦境一般。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空气那么清澈、透明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抬头望去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这里的星星似乎远比我们法兰西北部夜空中的星星要多。夜空布满星辰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那深蓝的夜色都变得暗淡了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融入了一片星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辉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503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1019</Words>
  <Application>Microsoft Office PowerPoint</Application>
  <PresentationFormat>自定义</PresentationFormat>
  <Paragraphs>126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Arial</vt:lpstr>
      <vt:lpstr>宋体</vt:lpstr>
      <vt:lpstr>微软雅黑</vt:lpstr>
      <vt:lpstr>方正大标宋简体</vt:lpstr>
      <vt:lpstr>华文宋体</vt:lpstr>
      <vt:lpstr>NEU-XT</vt:lpstr>
      <vt:lpstr>方正小标宋_GBK</vt:lpstr>
      <vt:lpstr>Calibri</vt:lpstr>
      <vt:lpstr>方正书宋_GBK</vt:lpstr>
      <vt:lpstr>方正楷体_GBK</vt:lpstr>
      <vt:lpstr>Wingdings</vt:lpstr>
      <vt:lpstr>NEU-HZ</vt:lpstr>
      <vt:lpstr>NEU-BZ</vt:lpstr>
      <vt:lpstr>Times New Roman</vt:lpstr>
      <vt:lpstr>方正仿宋_GBK</vt:lpstr>
      <vt:lpstr>方正黑体_GBK</vt:lpstr>
      <vt:lpstr>汉仪雅酷黑 95W</vt:lpstr>
      <vt:lpstr>方正隶变_GBK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2026-03-18T02:09:21Z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