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9" r:id="rId6"/>
    <p:sldId id="520" r:id="rId7"/>
    <p:sldId id="531" r:id="rId8"/>
    <p:sldId id="523" r:id="rId9"/>
    <p:sldId id="524" r:id="rId10"/>
    <p:sldId id="532" r:id="rId11"/>
    <p:sldId id="525" r:id="rId12"/>
    <p:sldId id="533" r:id="rId13"/>
    <p:sldId id="534" r:id="rId14"/>
    <p:sldId id="535" r:id="rId15"/>
    <p:sldId id="498" r:id="rId16"/>
    <p:sldId id="536" r:id="rId17"/>
    <p:sldId id="537" r:id="rId18"/>
    <p:sldId id="538" r:id="rId19"/>
    <p:sldId id="522" r:id="rId20"/>
    <p:sldId id="427" r:id="rId21"/>
  </p:sldIdLst>
  <p:sldSz cx="12192000" cy="6858000"/>
  <p:notesSz cx="6858000" cy="9144000"/>
  <p:embeddedFontLst>
    <p:embeddedFont>
      <p:font typeface="华文宋体" pitchFamily="2" charset="-122"/>
      <p:regular r:id="rId22"/>
    </p:embeddedFont>
    <p:embeddedFont>
      <p:font typeface="方正大标宋_GBK" pitchFamily="65" charset="-122"/>
      <p:regular r:id="rId23"/>
    </p:embeddedFont>
    <p:embeddedFont>
      <p:font typeface="方正仿宋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方正小标宋_GBK" pitchFamily="65" charset="-122"/>
      <p:regular r:id="rId26"/>
    </p:embeddedFont>
    <p:embeddedFont>
      <p:font typeface="NEU-XT" pitchFamily="18" charset="-122"/>
      <p:regular r:id="rId27"/>
    </p:embeddedFont>
    <p:embeddedFont>
      <p:font typeface="方正书宋_GBK" pitchFamily="65" charset="-122"/>
      <p:regular r:id="rId28"/>
    </p:embeddedFont>
    <p:embeddedFont>
      <p:font typeface="方正楷体_GBK" pitchFamily="65" charset="-122"/>
      <p:regular r:id="rId29"/>
    </p:embeddedFont>
    <p:embeddedFont>
      <p:font typeface="NEU-HZ" pitchFamily="2" charset="-122"/>
      <p:regular r:id="rId30"/>
      <p:italic r:id="rId31"/>
    </p:embeddedFont>
    <p:embeddedFont>
      <p:font typeface="微软雅黑" pitchFamily="34" charset="-122"/>
      <p:regular r:id="rId32"/>
      <p:bold r:id="rId33"/>
    </p:embeddedFont>
    <p:embeddedFont>
      <p:font typeface="NEU-BZ" pitchFamily="2" charset="-122"/>
      <p:regular r:id="rId34"/>
      <p:bold r:id="rId35"/>
      <p:italic r:id="rId36"/>
      <p:boldItalic r:id="rId37"/>
    </p:embeddedFont>
    <p:embeddedFont>
      <p:font typeface="方正黑体_GBK" pitchFamily="65" charset="-122"/>
      <p:regular r:id="rId38"/>
    </p:embeddedFont>
    <p:embeddedFont>
      <p:font typeface="方正大标宋简体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7.TIF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8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6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6.TIF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汉字真有趣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四、趣味形声字。按要求完成形声字练习。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根据形声字形旁表意的特点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可以猜测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浅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跟水有关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跟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贱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的本义与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有关。由此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浅、栈、贱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分别填入下面的括号里。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疏影横斜水清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身份无高低贵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修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暗度陈仓</a:t>
            </a:r>
          </a:p>
        </p:txBody>
      </p:sp>
      <p:sp>
        <p:nvSpPr>
          <p:cNvPr id="6" name="矩形 5"/>
          <p:cNvSpPr/>
          <p:nvPr/>
        </p:nvSpPr>
        <p:spPr>
          <a:xfrm>
            <a:off x="1408271" y="23752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木头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8166" y="246258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钱财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8574" y="41078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75605" y="41058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53581" y="48778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159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五、通过遨游汉字王国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我感受到了汉字的神奇、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有趣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汉字是一幅图画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我发现右图中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藏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个字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4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44590" y="1547110"/>
            <a:ext cx="3519454" cy="17588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79953" y="242651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珍惜时光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五、通过遨游汉字王国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我感受到了汉字的神奇、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有趣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汉字是有生命的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它们在对话呢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胆小鬼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你还请了个保镖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奇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15847" y="2494884"/>
            <a:ext cx="24657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几天不见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240841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找了个靠山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215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2975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五、通过遨游汉字王国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我感受到了汉字的神奇、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有趣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对联猜猜看。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两舟竞渡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橹速不如帆快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54133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百管争鸣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笛清难比萧和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猜历史人物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73366" y="41078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鲁肃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02955" y="41078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樊哙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64892" y="41078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狄青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90734" y="41008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萧何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506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05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五、通过遨游汉字王国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我感受到了汉字的神奇、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有趣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对联猜猜看。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读对联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猜场所。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春风惠万物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桃李满天下。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进门都是客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到店即为家。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8145" y="33568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学校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8145" y="41920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宾馆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398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8898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阅读下面三则材料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材料一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中国汉字博大精深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有很多长得很像的汉字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稍不留神就认错了。例如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是装水的容器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壸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kǔn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是宫里的路。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赢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获胜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羸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léi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瘦弱。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的繁体字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地神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祗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zhī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恭敬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487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材料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赢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由五个汉字组成。有人说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它包含着赢家必备的五种意识或能力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口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贝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指取财有道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材料三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据说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1930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5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蒋介石、冯玉祥、阎锡山在河南进行中原大战。战前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冯、阎商定率军在河南北部的沁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qìn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阳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会师</a:t>
            </a:r>
            <a:r>
              <a:rPr lang="en-US" altLang="zh-CN" sz="3400" spc="3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集中兵力一举歼灭蒋军。冯玉祥的</a:t>
            </a:r>
            <a:r>
              <a:rPr lang="zh-CN" altLang="zh-CN" sz="3400" spc="3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zh-CN" altLang="zh-CN" sz="3400" spc="3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位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806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487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参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在拟定命令时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误把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沁阳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写成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阳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。恰巧河南南部有一个泌阳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该地与沁阳相距数百千米。只因多写了一笔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部队瞎跑了几百千米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最后导致冯阎联军惨败。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根据材料一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分别与下面三个字组成词语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最恰当的一项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庭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仰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壶　赢　衹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壸　赢　祇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壸　羸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祗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4119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182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4874"/>
            <a:ext cx="1126142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将下列内容依次填入材料二的横线上。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时间观念　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平常心态　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沟通能力　　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危机意识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617621" y="2712764"/>
            <a:ext cx="1099285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材料二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赢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由五个汉字组成。有人说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它包含着赢家必备的五种意识或能力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口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贝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指取财有道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指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4437" y="34581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87637" y="35112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0789" y="43243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65120" y="43294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407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94874"/>
            <a:ext cx="1126142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读了材料三的故事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你知道最终导致冯阎联军在中原战场全面失败的原因是什么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吗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652" y="2491465"/>
            <a:ext cx="1104098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拟定命令时的一字之差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造成了完全不同的作战计划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最终导致冯阎联军在中原战场的全面失败。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35530"/>
            <a:ext cx="1089627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一、猜字迷。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谜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46.jpeg"/>
          <p:cNvPicPr/>
          <p:nvPr/>
        </p:nvPicPr>
        <p:blipFill rotWithShape="1">
          <a:blip r:embed="rId5"/>
          <a:srcRect b="18279"/>
          <a:stretch/>
        </p:blipFill>
        <p:spPr>
          <a:xfrm>
            <a:off x="263984" y="3068054"/>
            <a:ext cx="11715924" cy="1828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2155" y="5130497"/>
            <a:ext cx="106266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           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          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            (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10789" y="505830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4989" y="504731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62147" y="505830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8063" y="5047312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865482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字谜。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手足并用。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上面正差一笔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下面少去一点。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日落之时还不走。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一鸟落江边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原来是大雁。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896700" y="17857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94142" y="25659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64975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75994" y="40856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450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757194"/>
            <a:ext cx="10896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故事谜。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东坡问路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相传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苏东坡去拜访一位朋友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来到一个三岔路口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他犹豫了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不知该往左走还是往右走。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恰巧有位老人坐在路口的大石头上休息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苏东坡便上前询问。谁知道老人听后一言不发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却转身躲到石头后面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又露出头来看着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苏东坡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891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757194"/>
            <a:ext cx="10896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故事谜。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苏东坡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感到十分不解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心想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这位老人既不指路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也不答话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跑到石头后面看着我干什么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继而一想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恍然大悟。谢过老人后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他马上朝老人暗示的方向走去。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你认为苏东坡应该走哪条路呢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是左还是右呢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说说自己的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理由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389" y="5425425"/>
            <a:ext cx="798495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往右走。因为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石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字出头就是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右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203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90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二、谐音的妙用。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写出加点字的谐音字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再选择恰当的歇后语填空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梁山泊的军师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隔着门缝吹喇叭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名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声在外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小葱拌豆腐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一清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二白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咸菜烧豆腐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在先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2025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我国成功发射了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神舟二十号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及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神舟二十一号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载人飞船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并在航天领域取得了累累硕果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中国作为航天大国早已是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35098" y="25586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06652" y="31635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35097" y="37869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59160" y="440254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8003" y="22508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98344" y="29195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88002" y="35521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88001" y="41677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15395" y="587645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二、谐音的妙用。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在括号中写出下列诗句中的谐音字。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东边日出西边雨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道是无晴却有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晴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29591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)——(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春蚕到死丝方尽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蜡炬成灰泪始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干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29591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)——(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3111" y="33069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15837" y="33069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3110" y="48778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15837" y="48778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05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三、同音字选词填空。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1166813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功课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攻克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琵琶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枇杷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军军说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等我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了这个难题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我今天的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就做完了。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小红多才多艺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她不仅会唱歌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还会弹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。她最喜欢吃的水果是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像上面所填的词语我还积累了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至少写两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组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):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1686157" y="1666526"/>
            <a:ext cx="2332390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47241" y="1692747"/>
            <a:ext cx="2332390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95261" y="23253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攻克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70418" y="22803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功课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13808" y="37367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琵琶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78693" y="44687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枇杷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62001" y="5951729"/>
            <a:ext cx="68900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首页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——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守夜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报复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——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抱负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四、趣味形声字。按要求完成形声字练习。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右图是古人创造的最早的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的本义是斟酒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根据古字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的字形特点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联系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的本义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可以分析出这个字的右边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表示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酒杯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酒坛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木棍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舀酒的工具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勺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746957" y="3429000"/>
            <a:ext cx="2353393" cy="20575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04951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760</Words>
  <Application>Microsoft Office PowerPoint</Application>
  <PresentationFormat>自定义</PresentationFormat>
  <Paragraphs>163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9" baseType="lpstr">
      <vt:lpstr>Arial</vt:lpstr>
      <vt:lpstr>宋体</vt:lpstr>
      <vt:lpstr>Wingdings</vt:lpstr>
      <vt:lpstr>华文宋体</vt:lpstr>
      <vt:lpstr>方正大标宋_GBK</vt:lpstr>
      <vt:lpstr>Times New Roman</vt:lpstr>
      <vt:lpstr>方正仿宋_GBK</vt:lpstr>
      <vt:lpstr>方正隶变_GBK</vt:lpstr>
      <vt:lpstr>方正小标宋_GBK</vt:lpstr>
      <vt:lpstr>NEU-XT</vt:lpstr>
      <vt:lpstr>方正书宋_GBK</vt:lpstr>
      <vt:lpstr>方正楷体_GBK</vt:lpstr>
      <vt:lpstr>汉仪雅酷黑 95W</vt:lpstr>
      <vt:lpstr>NEU-HZ</vt:lpstr>
      <vt:lpstr>微软雅黑</vt:lpstr>
      <vt:lpstr>NEU-BZ</vt:lpstr>
      <vt:lpstr>方正黑体_GBK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2026-03-09T02:53:09Z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