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508" r:id="rId8"/>
    <p:sldId id="427" r:id="rId9"/>
  </p:sldIdLst>
  <p:sldSz cx="12192000" cy="6858000"/>
  <p:notesSz cx="6858000" cy="9144000"/>
  <p:embeddedFontLst>
    <p:embeddedFont>
      <p:font typeface="NEU-HZ" pitchFamily="2" charset="-122"/>
      <p:regular r:id="rId10"/>
      <p:italic r:id="rId11"/>
    </p:embeddedFont>
    <p:embeddedFont>
      <p:font typeface="方正小标宋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方正隶变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大标宋简体" charset="-122"/>
      <p:regular r:id="rId19"/>
    </p:embeddedFont>
    <p:embeddedFont>
      <p:font typeface="方正仿宋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微软雅黑" pitchFamily="34" charset="-122"/>
      <p:regular r:id="rId22"/>
      <p:bold r:id="rId23"/>
    </p:embeddedFont>
    <p:embeddedFont>
      <p:font typeface="方正黑体_GBK" pitchFamily="65" charset="-122"/>
      <p:regular r:id="rId24"/>
    </p:embeddedFont>
    <p:embeddedFont>
      <p:font typeface="方正魏碑_GBK" pitchFamily="65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方正楷体_GBK" pitchFamily="65" charset="-122"/>
      <p:regular r:id="rId30"/>
    </p:embeddedFont>
    <p:embeddedFont>
      <p:font typeface="NEU-XT" pitchFamily="18" charset="-122"/>
      <p:regular r:id="rId31"/>
    </p:embeddedFont>
    <p:embeddedFont>
      <p:font typeface="方正书宋_GBK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人物描写一组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一、给下列加点的字选择正确的读音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打上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抖擞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sǒu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shǒu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bāi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bān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jiū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qiū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颧骨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quán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kuān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侄子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zí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挠头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náo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ráo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16783" y="25946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413961" y="25946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055519" y="25946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5459" y="358930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327490" y="358930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969048" y="357716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867460" y="235108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000937" y="23445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162616" y="23751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124141" y="336511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056815" y="336511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325394" y="33808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609987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9423" y="1681778"/>
            <a:ext cx="11253153" cy="1329632"/>
            <a:chOff x="469423" y="1681778"/>
            <a:chExt cx="11253153" cy="132963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469423" y="1681778"/>
              <a:ext cx="11253153" cy="5685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469423" y="2442849"/>
              <a:ext cx="11253153" cy="5685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942708" y="225077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摔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跤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14245" y="225077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鞭　炮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42193" y="225077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手　腕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930298" y="225077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伤　疤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1053" y="861094"/>
            <a:ext cx="1111086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三、给下列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里的字加上不同的偏旁变成新字组成词语。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抱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房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转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惜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手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尧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]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痒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围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 </a:t>
            </a:r>
            <a:endParaRPr lang="en-US" altLang="zh-CN" sz="3400" u="sng" smtClean="0">
              <a:solidFill>
                <a:schemeClr val="bg1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反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]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倒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钢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0789" y="16774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4216" y="16654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86648" y="16654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35705" y="246258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5068" y="24625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23595" y="24676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48589" y="32295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22357" y="31934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86647" y="31914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97568" y="39754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71336" y="39665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86646" y="39645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板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四、将词语补充完整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再完成下面的练习。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精神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粗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推拉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蹦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描写外貌的词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描写神态的词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220686" y="1821813"/>
            <a:ext cx="21194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疾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10384" y="1821813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抖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擞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7759" y="1838890"/>
            <a:ext cx="21194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舞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5200" y="2606970"/>
            <a:ext cx="21194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10384" y="2648110"/>
            <a:ext cx="16257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拽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27127" y="2606969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79953" y="318642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膀大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腰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94534" y="380702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精神抖擞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四、将词语补充完整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再完成下面的练习。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精神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粗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推拉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蹦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在描写动作的词下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画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          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任选一个词写一句话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220686" y="1821813"/>
            <a:ext cx="21194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疾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快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10384" y="1821813"/>
            <a:ext cx="18469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抖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擞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57759" y="1838890"/>
            <a:ext cx="21194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舞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蹈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5200" y="2606970"/>
            <a:ext cx="21194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腰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10384" y="2648110"/>
            <a:ext cx="16257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拽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顶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27127" y="2606969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去</a:t>
            </a:r>
            <a:endParaRPr lang="zh-CN" altLang="en-US"/>
          </a:p>
        </p:txBody>
      </p:sp>
      <p:pic>
        <p:nvPicPr>
          <p:cNvPr id="16" name="image84.jpeg"/>
          <p:cNvPicPr/>
          <p:nvPr/>
        </p:nvPicPr>
        <p:blipFill rotWithShape="1">
          <a:blip r:embed="rId4"/>
          <a:srcRect l="3992" t="29184" r="4086" b="35407"/>
          <a:stretch/>
        </p:blipFill>
        <p:spPr>
          <a:xfrm>
            <a:off x="5045692" y="3632447"/>
            <a:ext cx="1050308" cy="175674"/>
          </a:xfrm>
          <a:prstGeom prst="rect">
            <a:avLst/>
          </a:prstGeom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" t="12009" r="60674" b="51245"/>
          <a:stretch/>
        </p:blipFill>
        <p:spPr bwMode="auto">
          <a:xfrm>
            <a:off x="721854" y="2382586"/>
            <a:ext cx="2747700" cy="143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" t="12009" r="60674" b="51245"/>
          <a:stretch/>
        </p:blipFill>
        <p:spPr bwMode="auto">
          <a:xfrm>
            <a:off x="8029550" y="2330783"/>
            <a:ext cx="2747700" cy="143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" t="12009" r="60674" b="51245"/>
          <a:stretch/>
        </p:blipFill>
        <p:spPr bwMode="auto">
          <a:xfrm>
            <a:off x="4349504" y="3124295"/>
            <a:ext cx="2747700" cy="143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" t="12009" r="60674" b="51245"/>
          <a:stretch/>
        </p:blipFill>
        <p:spPr bwMode="auto">
          <a:xfrm>
            <a:off x="8029550" y="3119949"/>
            <a:ext cx="2747700" cy="143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40150" y="3740445"/>
            <a:ext cx="983617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位爷爷已经七十岁了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但他还是精神抖擞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容光焕发。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962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913183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五、读课文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提取关键信息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完成表格。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99819"/>
              </p:ext>
            </p:extLst>
          </p:nvPr>
        </p:nvGraphicFramePr>
        <p:xfrm>
          <a:off x="956864" y="1810446"/>
          <a:ext cx="10364851" cy="3832364"/>
        </p:xfrm>
        <a:graphic>
          <a:graphicData uri="http://schemas.openxmlformats.org/drawingml/2006/table">
            <a:tbl>
              <a:tblPr firstRow="1" firstCol="1" bandRow="1"/>
              <a:tblGrid>
                <a:gridCol w="1438314"/>
                <a:gridCol w="3955364"/>
                <a:gridCol w="4971173"/>
              </a:tblGrid>
              <a:tr h="9580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人物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主要描写方法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特</a:t>
                      </a: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点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80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小嘎子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动作描写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80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祥子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80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严监生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692919" y="294075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调皮、机灵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59243" y="39153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外貌描写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95305" y="3915308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健壮朴实、有活力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71903" y="487783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动作、神态描写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80594" y="49189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吝啬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254</Words>
  <Application>Microsoft Office PowerPoint</Application>
  <PresentationFormat>自定义</PresentationFormat>
  <Paragraphs>97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华文宋体</vt:lpstr>
      <vt:lpstr>方正隶变_GBK</vt:lpstr>
      <vt:lpstr>NEU-BZ</vt:lpstr>
      <vt:lpstr>方正大标宋简体</vt:lpstr>
      <vt:lpstr>方正仿宋_GBK</vt:lpstr>
      <vt:lpstr>楷体</vt:lpstr>
      <vt:lpstr>方正大标宋_GBK</vt:lpstr>
      <vt:lpstr>微软雅黑</vt:lpstr>
      <vt:lpstr>方正黑体_GBK</vt:lpstr>
      <vt:lpstr>方正魏碑_GBK</vt:lpstr>
      <vt:lpstr>Calibri</vt:lpstr>
      <vt:lpstr>方正楷体_GBK</vt:lpstr>
      <vt:lpstr>NEU-XT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2026-03-16T06:31:36Z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