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30" r:id="rId9"/>
    <p:sldId id="531" r:id="rId10"/>
    <p:sldId id="532" r:id="rId11"/>
    <p:sldId id="524" r:id="rId12"/>
    <p:sldId id="533" r:id="rId13"/>
    <p:sldId id="534" r:id="rId14"/>
    <p:sldId id="535" r:id="rId15"/>
    <p:sldId id="525" r:id="rId16"/>
    <p:sldId id="526" r:id="rId17"/>
    <p:sldId id="536" r:id="rId18"/>
    <p:sldId id="498" r:id="rId19"/>
    <p:sldId id="522" r:id="rId20"/>
    <p:sldId id="540" r:id="rId21"/>
    <p:sldId id="541" r:id="rId22"/>
    <p:sldId id="537" r:id="rId23"/>
    <p:sldId id="542" r:id="rId24"/>
    <p:sldId id="543" r:id="rId25"/>
    <p:sldId id="544" r:id="rId26"/>
    <p:sldId id="545" r:id="rId27"/>
    <p:sldId id="546" r:id="rId28"/>
    <p:sldId id="538" r:id="rId29"/>
    <p:sldId id="427" r:id="rId30"/>
  </p:sldIdLst>
  <p:sldSz cx="12192000" cy="6858000"/>
  <p:notesSz cx="6858000" cy="9144000"/>
  <p:embeddedFontLst>
    <p:embeddedFont>
      <p:font typeface="方正仿宋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方正书宋_GBK" pitchFamily="65" charset="-122"/>
      <p:regular r:id="rId34"/>
    </p:embeddedFont>
    <p:embeddedFont>
      <p:font typeface="NEU-BZ" pitchFamily="2" charset="-122"/>
      <p:regular r:id="rId35"/>
      <p:bold r:id="rId36"/>
      <p:italic r:id="rId37"/>
      <p:boldItalic r:id="rId38"/>
    </p:embeddedFont>
    <p:embeddedFont>
      <p:font typeface="方正小标宋_GBK" pitchFamily="65" charset="-122"/>
      <p:regular r:id="rId39"/>
    </p:embeddedFont>
    <p:embeddedFont>
      <p:font typeface="方正大标宋简体" charset="-12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  <p:embeddedFont>
      <p:font typeface="NEU-HZ" pitchFamily="2" charset="-122"/>
      <p:regular r:id="rId45"/>
      <p:italic r:id="rId46"/>
    </p:embeddedFont>
    <p:embeddedFont>
      <p:font typeface="方正黑体_GBK" pitchFamily="65" charset="-122"/>
      <p:regular r:id="rId47"/>
    </p:embeddedFont>
    <p:embeddedFont>
      <p:font typeface="方正楷体_GBK" pitchFamily="65" charset="-122"/>
      <p:regular r:id="rId48"/>
    </p:embeddedFont>
    <p:embeddedFont>
      <p:font typeface="华文宋体" pitchFamily="2" charset="-122"/>
      <p:regular r:id="rId49"/>
    </p:embeddedFont>
    <p:embeddedFont>
      <p:font typeface="方正魏碑_GBK" pitchFamily="65" charset="-122"/>
      <p:regular r:id="rId50"/>
    </p:embeddedFont>
    <p:embeddedFont>
      <p:font typeface="方正隶变_GBK" pitchFamily="65" charset="-122"/>
      <p:regular r:id="rId51"/>
    </p:embeddedFont>
    <p:embeddedFont>
      <p:font typeface="MS Gothic" pitchFamily="49" charset="-128"/>
      <p:regular r:id="rId52"/>
    </p:embeddedFont>
    <p:embeddedFont>
      <p:font typeface="方正大标宋_GBK" pitchFamily="65" charset="-122"/>
      <p:regular r:id="rId53"/>
    </p:embeddedFont>
    <p:embeddedFont>
      <p:font typeface="NEU-XT" pitchFamily="18" charset="-122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21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6" Type="http://schemas.openxmlformats.org/officeDocument/2006/relationships/image" Target="../media/image4.jpeg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836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下列说法不正确的一项是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《四时田园杂兴》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其三十一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通过描写夏季村庄繁忙的景象、人们在田间劳作的情景和孩子们在桑阴处学习种瓜的场面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表现了诗人对乡村生活和儿童的喜爱之情。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《梅花魂》中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想不到眼含泪水的外祖父也随着上了船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这里外祖父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眼含泪水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是因为外祖父不舍得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和母亲。</a:t>
            </a:r>
          </a:p>
        </p:txBody>
      </p:sp>
      <p:sp>
        <p:nvSpPr>
          <p:cNvPr id="6" name="矩形 5"/>
          <p:cNvSpPr/>
          <p:nvPr/>
        </p:nvSpPr>
        <p:spPr>
          <a:xfrm>
            <a:off x="6061741" y="19060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098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读下面的例句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想象句中描写的情景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再从后面词语中选择一个仿照着写一写。</a:t>
            </a:r>
          </a:p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太阳光芒四射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亮得使人睁不开眼睛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亮得蚯蚓不敢钻出地面来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蝙蝠不敢从黑暗的地方飞出来。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快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慢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冷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忙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吵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辣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                                                    </a:t>
            </a:r>
            <a:r>
              <a:rPr lang="en-US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939" y="4622385"/>
            <a:ext cx="11006454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pc="-15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              </a:t>
            </a:r>
            <a:r>
              <a:rPr lang="zh-CN" altLang="zh-CN" sz="3400" b="1" spc="-150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教室</a:t>
            </a:r>
            <a:r>
              <a:rPr lang="zh-CN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里十分安静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静得可以听见同学们的呼吸声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静得可以听见沙沙的写字声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窗外树枝上的小鸟不敢放声歌唱。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95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下面的语句在表达上有什么特点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想一想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这里的桂花再香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也比不上家乡院子里的桂花。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虽然姑爹小船上盖的只是破旧的篷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那么难忘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这两个句子都运用了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的写法。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打比方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对比　　　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先抑后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扬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3785" y="42642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055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下面的语句在表达上有什么特点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想一想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这里的桂花再香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也比不上家乡院子里的桂花。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虽然姑爹小船上盖的只是破旧的篷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那么难忘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两个句子所表达的情感类似。母亲说家乡的桂花香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其实表达了母亲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情。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认为姑爹的小渔船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亲切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 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难忘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其实表达了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之情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9617" y="493799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对家乡的思念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6383" y="5708013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对父亲的怀念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0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958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三、按要求改写句子。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下面的语句在表达上有什么特点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想一想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写一写。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①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这里的桂花再香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也比不上家乡院子里的桂花。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虽然姑爹小船上盖的只是破旧的篷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远比不上绍兴的乌篷船精致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但姑爹的小渔船仍然是那么亲切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那么难忘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请你运用上面的方法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自己选一个事物或场景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照样子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写一写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2773" y="5532891"/>
            <a:ext cx="1100645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这里的粽子再香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也比不上家乡的粽子香。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59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6" cy="2381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 五年级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班开展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走进大人们的童年岁月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主题活动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第一小组的同学以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文具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为话题进行调查了解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请你帮他们设计恰当的问题清单。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808526"/>
              </p:ext>
            </p:extLst>
          </p:nvPr>
        </p:nvGraphicFramePr>
        <p:xfrm>
          <a:off x="457575" y="3392904"/>
          <a:ext cx="11212813" cy="2277513"/>
        </p:xfrm>
        <a:graphic>
          <a:graphicData uri="http://schemas.openxmlformats.org/drawingml/2006/table">
            <a:tbl>
              <a:tblPr firstRow="1" firstCol="1" bandRow="1"/>
              <a:tblGrid>
                <a:gridCol w="2189128"/>
                <a:gridCol w="9023685"/>
              </a:tblGrid>
              <a:tr h="759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调查对象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魏碑_GBK"/>
                          <a:cs typeface="Times New Roman"/>
                        </a:rPr>
                        <a:t>问题设计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爷爷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9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solidFill>
                            <a:srgbClr val="000000"/>
                          </a:solidFill>
                          <a:effectLst/>
                          <a:latin typeface="NEU-BZ"/>
                          <a:ea typeface="方正楷体_GBK"/>
                          <a:cs typeface="Times New Roman"/>
                        </a:rPr>
                        <a:t>爸爸</a:t>
                      </a: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712691" y="4228129"/>
            <a:ext cx="613821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爷爷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您小时候用的文具有哪些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endParaRPr lang="zh-CN" altLang="en-US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72852" y="5001235"/>
            <a:ext cx="800902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爸爸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您小时候最喜欢的文具是什么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方正书宋_GBK"/>
                <a:cs typeface="Times New Roman"/>
              </a:rPr>
              <a:t>?</a:t>
            </a:r>
            <a:endParaRPr lang="zh-CN" altLang="en-US" sz="3400" b="1">
              <a:solidFill>
                <a:srgbClr val="E72582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五、日积月累。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《游子吟》中诗人以小草自喻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表达了浓浓亲情难以报答的两句诗是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93109" y="23993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谁言寸草心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4140" y="23993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报得三春晖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五、日积月累。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儿童是那样的天真可爱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写出了儿童学种瓜时的情景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诗句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描绘了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小孩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脱冰做戏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的情景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;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诗句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描写了牧童骑在牛背上悠闲自在地吹笛的情景。</a:t>
            </a:r>
          </a:p>
        </p:txBody>
      </p:sp>
      <p:sp>
        <p:nvSpPr>
          <p:cNvPr id="6" name="矩形 5"/>
          <p:cNvSpPr/>
          <p:nvPr/>
        </p:nvSpPr>
        <p:spPr>
          <a:xfrm>
            <a:off x="7028303" y="162930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童孙未解供耕织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0797" y="241136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也傍桑阴学种瓜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8925" y="323855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稚子金盆脱晓冰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09911" y="321449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彩丝穿取当银钲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8735" y="397546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牧童归去横牛背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75018" y="399254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短笛</a:t>
            </a:r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98424" y="476955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mtClean="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信口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777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六、判断对错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对的打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错的打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✕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《梅花魂》一文中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作者回忆了童年时代的经历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表现了外祖父思念家乡、眷恋祖国的深情。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《祖父的园子》选自萧红的《呼兰河传》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直接抒发了对祖父和园子深沉的爱与怀念之情。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《月是故乡明》中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作者以月亮为线索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表达了对月亮的赞美之情。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714807" y="249048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423569" y="411434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3112253" y="5638343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78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5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七、课内外对比阅读。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05000"/>
              </a:lnSpc>
              <a:spcAft>
                <a:spcPts val="0"/>
              </a:spcAft>
            </a:pPr>
            <a:r>
              <a:rPr lang="en-US" altLang="zh-CN" sz="320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一</a:t>
            </a:r>
            <a:r>
              <a:rPr lang="en-US" altLang="zh-CN" sz="320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祖父的园子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节选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05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花开了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就像睡醒了似的。鸟飞了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就像在天上逛似的。虫子叫了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就像在说话似的。一切都活了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要做什么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就做什么。要怎么样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就怎么样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都是自由的。倭瓜愿意爬上架就爬上架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愿意爬上房就爬上房。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黄瓜愿意开一朵花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就开一朵花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愿意结一个瓜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就结一个瓜。若都不愿意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就是一个瓜也不结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一朵花也不开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也没有人问它。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玉米愿意长多高就长多高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它若愿意长上天去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也没有人管。蝴蝶随意地飞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一会儿从墙头上飞来一对黄蝴蝶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一会儿又从墙头上飞走一只白蝴蝶。它们是从谁家来的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又要飞到谁家去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太阳也不知道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1094"/>
            <a:ext cx="11006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一、读选段</a:t>
            </a:r>
            <a:r>
              <a:rPr lang="en-US" altLang="zh-CN" sz="32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按要求完成练习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en-US" altLang="zh-CN" sz="3200" smtClean="0">
              <a:solidFill>
                <a:srgbClr val="000000"/>
              </a:solidFill>
              <a:latin typeface="NEU-BZ"/>
              <a:ea typeface="方正黑体_GBK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330" y="1467173"/>
            <a:ext cx="11417837" cy="4228850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童年是一幅画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一幅风光旖旎的画。画中有大红</a:t>
            </a:r>
            <a:r>
              <a:rPr lang="en-US" altLang="zh-CN" sz="32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hú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2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有金色的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qīnɡ</a:t>
            </a:r>
            <a:r>
              <a:rPr lang="en-US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tínɡ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有翠绿的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mà</a:t>
            </a:r>
            <a:r>
              <a:rPr lang="en-US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zhɑ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有穿着花外衣的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piáo</a:t>
            </a:r>
            <a:r>
              <a:rPr lang="en-US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chónɡ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wēnɡ</a:t>
            </a:r>
            <a:r>
              <a:rPr lang="en-US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wēnɡ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飞舞的蜜蜂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有呢喃的燕子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还有小朋友们充满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zhì</a:t>
            </a:r>
            <a:r>
              <a:rPr lang="en-US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 </a:t>
            </a:r>
            <a:r>
              <a:rPr lang="en-US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qì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(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      </a:t>
            </a:r>
            <a:r>
              <a:rPr lang="zh-CN" altLang="zh-CN" sz="3200" spc="-15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)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的笑声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……</a:t>
            </a:r>
            <a:endParaRPr lang="zh-CN" altLang="zh-CN" sz="32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20000"/>
              </a:lnSpc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童年是一本书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一本收藏梦想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提供快乐的书。书中有</a:t>
            </a:r>
            <a:r>
              <a:rPr lang="zh-CN" altLang="zh-CN" sz="32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明晃晃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的阳光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的天空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明月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2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的梅花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还有缓缓流动的澄澈的溪流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cs typeface="Times New Roman"/>
              </a:rPr>
              <a:t>……</a:t>
            </a:r>
            <a:endParaRPr lang="zh-CN" altLang="en-US" sz="3200"/>
          </a:p>
        </p:txBody>
      </p:sp>
      <p:sp>
        <p:nvSpPr>
          <p:cNvPr id="16" name="矩形 15"/>
          <p:cNvSpPr/>
          <p:nvPr/>
        </p:nvSpPr>
        <p:spPr>
          <a:xfrm>
            <a:off x="505460" y="5819098"/>
            <a:ext cx="79800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认真拼读</a:t>
            </a:r>
            <a:r>
              <a:rPr lang="en-US" altLang="zh-CN" sz="32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把正确的字写在文中的括号里。</a:t>
            </a:r>
            <a:endParaRPr lang="zh-CN" altLang="en-US" sz="3200"/>
          </a:p>
        </p:txBody>
      </p:sp>
      <p:sp>
        <p:nvSpPr>
          <p:cNvPr id="17" name="矩形 16"/>
          <p:cNvSpPr/>
          <p:nvPr/>
        </p:nvSpPr>
        <p:spPr>
          <a:xfrm>
            <a:off x="10506512" y="1487607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蝴蝶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55923" y="2120510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蜻蜓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87292" y="2120510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蚂蚱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109966" y="2725719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瓢虫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60071" y="2725719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嗡嗡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12533" y="3341147"/>
            <a:ext cx="966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稚气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3088" y="17285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7330" y="345341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57866" y="406897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266260" y="524995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85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200" smtClean="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二</a:t>
            </a:r>
            <a:r>
              <a:rPr lang="en-US" altLang="zh-CN" sz="3200">
                <a:solidFill>
                  <a:srgbClr val="000000"/>
                </a:solidFill>
                <a:latin typeface="方正小标宋_GBK"/>
                <a:ea typeface="方正书宋_GBK"/>
                <a:cs typeface="Times New Roman"/>
              </a:rPr>
              <a:t>)</a:t>
            </a:r>
            <a:r>
              <a:rPr lang="en-US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小标宋_GBK"/>
                <a:cs typeface="Times New Roman"/>
              </a:rPr>
              <a:t>呼兰河传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 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节选</a:t>
            </a:r>
            <a:r>
              <a:rPr lang="en-US" altLang="zh-CN" sz="32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我出生的时候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祖父已经六十多岁了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我长到四五岁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祖父就快七十了。我还没有长到二十岁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祖父就七八十岁了。祖父一过了八十</a:t>
            </a:r>
            <a:r>
              <a:rPr lang="en-US" altLang="zh-CN" sz="3200" u="sng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u="sng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就死了。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从前那后花园的主人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而今不见了。老主人死了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小主人逃荒去了。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那园里的蝴蝶、蚂蚱、蜻蜓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也许还是年年仍旧</a:t>
            </a:r>
            <a:r>
              <a:rPr lang="en-US" altLang="zh-CN" sz="32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也许现在完全荒凉了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030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小黄瓜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大倭瓜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也许还是年年地种着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也许现在根本没有了。</a:t>
            </a:r>
            <a:endParaRPr lang="zh-CN" altLang="zh-CN" sz="32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那早晨的露珠是不是还落在花盆架上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那午间的太阳是不是还照着那大向日葵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那黄昏时候的红霞是不是还会一会儿工夫变出一匹马来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一会儿工夫变出一条狗来</a:t>
            </a:r>
            <a:r>
              <a:rPr lang="en-US" altLang="zh-CN" sz="3200" smtClean="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那么变着。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925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6517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是围绕哪两句话写的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?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用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画出来。文段主要运用了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修辞手法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写出了园中万物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NEU-BZ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情态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表现了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对这种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的喜爱之情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74031" y="3483980"/>
            <a:ext cx="10737883" cy="2528403"/>
            <a:chOff x="774031" y="3905100"/>
            <a:chExt cx="10737883" cy="2528403"/>
          </a:xfrm>
        </p:grpSpPr>
        <p:sp>
          <p:nvSpPr>
            <p:cNvPr id="6" name="矩形 5"/>
            <p:cNvSpPr/>
            <p:nvPr/>
          </p:nvSpPr>
          <p:spPr>
            <a:xfrm>
              <a:off x="774031" y="3905100"/>
              <a:ext cx="10737883" cy="2446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2313">
                <a:lnSpc>
                  <a:spcPct val="150000"/>
                </a:lnSpc>
              </a:pP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花开了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就像睡醒了似的。鸟飞了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就像在天上逛似的。虫子叫了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就像在说话似的。一切都活了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要做什么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就做什么。要怎么样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就怎么样</a:t>
              </a:r>
              <a:r>
                <a:rPr lang="en-US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方正楷体_GBK"/>
                  <a:ea typeface="方正书宋_GBK"/>
                  <a:cs typeface="Times New Roman"/>
                </a:rPr>
                <a:t>,</a:t>
              </a:r>
              <a:r>
                <a:rPr lang="zh-CN" altLang="zh-CN" sz="3400">
                  <a:solidFill>
                    <a:srgbClr val="E72582"/>
                  </a:solidFill>
                  <a:uFill>
                    <a:solidFill>
                      <a:srgbClr val="E72582"/>
                    </a:solidFill>
                  </a:uFill>
                  <a:latin typeface="NEU-BZ"/>
                  <a:ea typeface="方正楷体_GBK"/>
                  <a:cs typeface="Times New Roman"/>
                </a:rPr>
                <a:t>都是自由的。</a:t>
              </a:r>
              <a:endParaRPr lang="zh-CN" altLang="en-US" sz="3400">
                <a:solidFill>
                  <a:srgbClr val="E72582"/>
                </a:solidFill>
                <a:uFill>
                  <a:solidFill>
                    <a:srgbClr val="E72582"/>
                  </a:solidFill>
                </a:uFill>
              </a:endParaRPr>
            </a:p>
          </p:txBody>
        </p:sp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1692850" y="4703459"/>
              <a:ext cx="5935501" cy="1227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739700" y="4706883"/>
              <a:ext cx="4772213" cy="1227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930818" y="5481523"/>
              <a:ext cx="6497084" cy="134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977668" y="5484947"/>
              <a:ext cx="5223732" cy="134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890706" y="6295683"/>
              <a:ext cx="6497084" cy="134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3170196" y="6299107"/>
              <a:ext cx="5223732" cy="1343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1819871" y="16413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836650" y="164133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自由生长</a:t>
            </a:r>
            <a:r>
              <a:rPr lang="zh-CN" altLang="zh-CN" sz="3400" b="1">
                <a:solidFill>
                  <a:srgbClr val="E72582"/>
                </a:solidFill>
                <a:latin typeface="NEU-BZ"/>
                <a:ea typeface="方正书宋_GBK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99866" y="241136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无忧无虑的生活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18" name="image84.jpeg"/>
          <p:cNvPicPr/>
          <p:nvPr/>
        </p:nvPicPr>
        <p:blipFill rotWithShape="1">
          <a:blip r:embed="rId6"/>
          <a:srcRect l="3992" t="29184" r="4086" b="35407"/>
          <a:stretch/>
        </p:blipFill>
        <p:spPr>
          <a:xfrm>
            <a:off x="7218258" y="1298320"/>
            <a:ext cx="769997" cy="1287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588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的句子让人感觉到祖父的园子活泼有趣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请你展开想象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完成仿写。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在草地上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我愿意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愿意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。若都不愿意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就是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也没有人来问我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89128" y="233917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打几个滚就打几个滚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241539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大声唱歌就大声唱歌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38149" y="324153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坐着发呆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39874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躺着睡觉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842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二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——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通过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和祖父年龄的对比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流露出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对祖父一天天老去的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深切地表达了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对祖父的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3214" y="1670447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无奈和不舍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33802" y="25056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爱与怀念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02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结合两篇选文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对比阅读下列句子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仔细揣摩作者蕴含其中的感情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选一选。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自由快乐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凋敝萧条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充满活力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死气沉沉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那园里的蝴蝶、蚂蚱、蜻蜓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也许还是年年仍旧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也许现在完全荒凉了。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1678" y="4095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11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结合两篇选文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对比阅读下列句子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仔细揣摩作者蕴含其中的感情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选一选。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自由快乐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凋敝萧条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充满活力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死气沉沉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倭瓜愿意爬上架就爬上架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愿意爬上房就爬上房。黄瓜愿意开一朵花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就开一朵花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愿意结一个瓜</a:t>
            </a:r>
            <a:r>
              <a:rPr lang="en-US" altLang="zh-CN" sz="3400" spc="-15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pc="-15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就结一个瓜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70445" y="409578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4168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结合两篇选文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对比阅读下列句子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仔细揣摩作者蕴含其中的感情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选一选。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自由快乐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凋敝萧条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充满活力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死气沉沉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小黄瓜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大倭瓜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也许还是年年地种着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也许现在根本没有了。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21748" y="41439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430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572"/>
            <a:ext cx="11006455" cy="3166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八、习作。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题目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: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那一刻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我多么</a:t>
            </a:r>
          </a:p>
          <a:p>
            <a:pPr>
              <a:lnSpc>
                <a:spcPct val="150000"/>
              </a:lnSpc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:(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先把题目补充完整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再作文。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indent="985838">
              <a:lnSpc>
                <a:spcPct val="150000"/>
              </a:lnSpc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注意写自己内心的想法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写出真情实感。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88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给加点的字选择正确的读音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旖旎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qí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yǐ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燕子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yān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yàn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endParaRPr lang="en-US" altLang="zh-CN" sz="3400" smtClean="0">
              <a:solidFill>
                <a:srgbClr val="000000"/>
              </a:solidFill>
              <a:latin typeface="NEU-XT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gōng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gòng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　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澄澈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chéng</a:t>
            </a:r>
            <a:r>
              <a:rPr lang="zh-CN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dèng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374" y="25947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77363" y="261063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87685" y="35932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83282" y="35932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68255" y="236312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482207" y="235108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076020" y="336357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872613" y="336632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387082" y="2536806"/>
            <a:ext cx="10910572" cy="2446824"/>
          </a:xfrm>
          <a:prstGeom prst="rect">
            <a:avLst/>
          </a:prstGeom>
          <a:ln w="19050">
            <a:noFill/>
            <a:prstDash val="lgDash"/>
          </a:ln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</a:pP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童年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是一本书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一本收藏梦想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提供快乐的书。书中有</a:t>
            </a:r>
            <a:r>
              <a:rPr lang="zh-CN" altLang="zh-CN" sz="3400" u="wavy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明晃晃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的阳光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天空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的明月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有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楷体_GBK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u="sng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    </a:t>
            </a:r>
            <a:r>
              <a:rPr lang="zh-CN" altLang="zh-CN" sz="3400" u="sng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的梅花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还有缓缓流动的澄澈的溪流</a:t>
            </a:r>
            <a:r>
              <a:rPr lang="en-US" altLang="zh-CN" sz="3400">
                <a:solidFill>
                  <a:srgbClr val="000000"/>
                </a:solidFill>
                <a:latin typeface="方正楷体_GBK"/>
                <a:cs typeface="Times New Roman"/>
              </a:rPr>
              <a:t>……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505459" y="874813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仿照画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    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的词语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在文中的横线上填写恰当的词语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把事物写形象。</a:t>
            </a:r>
          </a:p>
        </p:txBody>
      </p:sp>
      <p:pic>
        <p:nvPicPr>
          <p:cNvPr id="23" name="image84.jpeg"/>
          <p:cNvPicPr/>
          <p:nvPr/>
        </p:nvPicPr>
        <p:blipFill rotWithShape="1">
          <a:blip r:embed="rId4"/>
          <a:srcRect l="3992" t="29184" r="4086" b="35407"/>
          <a:stretch/>
        </p:blipFill>
        <p:spPr>
          <a:xfrm>
            <a:off x="2458904" y="1286289"/>
            <a:ext cx="769997" cy="12878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953978" y="333779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蓝悠悠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80021" y="333779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黄灿灿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5768" y="41559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红艳艳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755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836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下列每组词语中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都有一个错别字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选出序号。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逛街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沾污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徘徊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凉飕飕　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漂泊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耕耘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割掉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烟波浩妙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点缀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陪衬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C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卷恋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恍然大悟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11069" y="264883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11069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52092" y="42281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836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下面诗句中加点的字词解释有误的一项是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也傍桑阴学种瓜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傍晚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短笛无腔信口吹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随口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童孙未解供耕织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从事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稚子金盆脱晓冰　</a:t>
            </a:r>
            <a:r>
              <a:rPr lang="en-US" altLang="zh-CN" sz="340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仿宋_GBK"/>
                <a:cs typeface="Times New Roman"/>
              </a:rPr>
              <a:t>幼小的孩子</a:t>
            </a:r>
            <a:r>
              <a:rPr lang="en-US" altLang="zh-CN" sz="3400" smtClean="0">
                <a:solidFill>
                  <a:srgbClr val="000000"/>
                </a:solidFill>
                <a:latin typeface="方正仿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8846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1336079" y="297372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98393" y="3736766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2598392" y="450678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879562" y="530087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238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8366"/>
            <a:ext cx="10828288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下面句子中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加点词语使用不正确的一项是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这些月亮应该说都是美妙绝伦的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我都非常喜欢。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外祖父博览群书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又能书善画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在星岛文坛举世闻名。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我并不细看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不过马马虎虎承认下来就是了。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我曾想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山大概是一个圆而粗的柱子吧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顶天立地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好不威风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55248" y="18940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769737" y="295167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447397" y="3719630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3955605" y="4487583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8330948" y="527765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283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836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向别人提问时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下列做法不恰当的一项是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提问的时候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要注意礼貌用语。　 　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要认真、耐心地听别人讲话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一边听一边作简单的记录。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在倾听的过程中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可以随意打断别人。　</a:t>
            </a:r>
            <a:endParaRPr lang="en-US" altLang="zh-CN" sz="340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要针对不同的对象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提出恰当的问题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86024" y="18579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715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836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5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下列说法不正确的一项是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A46AA6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A46AA6"/>
                </a:solidFill>
                <a:latin typeface="NEU-HZ"/>
                <a:ea typeface="方正书宋_GBK"/>
                <a:cs typeface="Times New Roman"/>
              </a:rPr>
              <a:t>       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《月是故乡明》中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我的小月亮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我永远忘不掉你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中可以感受到作者对故乡深深的怀念之情。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读《祖父的园子》时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一切都活了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要做什么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就做什么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……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太阳也不知道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这段话中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能感受到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“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我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”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在园子里时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身心是自由的、愉悦的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园子中的一切也都是自由的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49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2001</Words>
  <Application>Microsoft Office PowerPoint</Application>
  <PresentationFormat>自定义</PresentationFormat>
  <Paragraphs>239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2" baseType="lpstr">
      <vt:lpstr>Arial</vt:lpstr>
      <vt:lpstr>宋体</vt:lpstr>
      <vt:lpstr>方正仿宋_GBK</vt:lpstr>
      <vt:lpstr>微软雅黑</vt:lpstr>
      <vt:lpstr>方正书宋_GBK</vt:lpstr>
      <vt:lpstr>NEU-BZ</vt:lpstr>
      <vt:lpstr>汉仪雅酷黑 95W</vt:lpstr>
      <vt:lpstr>方正小标宋_GBK</vt:lpstr>
      <vt:lpstr>方正大标宋简体</vt:lpstr>
      <vt:lpstr>楷体</vt:lpstr>
      <vt:lpstr>Calibri</vt:lpstr>
      <vt:lpstr>NEU-HZ</vt:lpstr>
      <vt:lpstr>方正黑体_GBK</vt:lpstr>
      <vt:lpstr>Wingdings</vt:lpstr>
      <vt:lpstr>方正楷体_GBK</vt:lpstr>
      <vt:lpstr>Times New Roman</vt:lpstr>
      <vt:lpstr>华文宋体</vt:lpstr>
      <vt:lpstr>方正魏碑_GBK</vt:lpstr>
      <vt:lpstr>方正隶变_GBK</vt:lpstr>
      <vt:lpstr>MS Gothic</vt:lpstr>
      <vt:lpstr>方正大标宋_GBK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2026-02-25T08:20:21Z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